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7"/>
  </p:notesMasterIdLst>
  <p:sldIdLst>
    <p:sldId id="615" r:id="rId3"/>
    <p:sldId id="616" r:id="rId4"/>
    <p:sldId id="617" r:id="rId5"/>
    <p:sldId id="618" r:id="rId6"/>
    <p:sldId id="622" r:id="rId7"/>
    <p:sldId id="619" r:id="rId8"/>
    <p:sldId id="624" r:id="rId9"/>
    <p:sldId id="623" r:id="rId10"/>
    <p:sldId id="626" r:id="rId11"/>
    <p:sldId id="625" r:id="rId12"/>
    <p:sldId id="627" r:id="rId13"/>
    <p:sldId id="628" r:id="rId14"/>
    <p:sldId id="621" r:id="rId15"/>
    <p:sldId id="6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0" autoAdjust="0"/>
    <p:restoredTop sz="91315" autoAdjust="0"/>
  </p:normalViewPr>
  <p:slideViewPr>
    <p:cSldViewPr snapToGrid="0">
      <p:cViewPr>
        <p:scale>
          <a:sx n="70" d="100"/>
          <a:sy n="70" d="100"/>
        </p:scale>
        <p:origin x="511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6E77-9DA5-46C3-BF55-3235ED7F98D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38B3-84E8-4AC5-B12D-D87799A957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0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38B3-84E8-4AC5-B12D-D87799A9574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01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61919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7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1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95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625"/>
            <a:ext cx="9144000" cy="66833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627784" y="1692419"/>
            <a:ext cx="6198212" cy="1908032"/>
          </a:xfrm>
        </p:spPr>
        <p:txBody>
          <a:bodyPr anchor="t">
            <a:normAutofit/>
          </a:bodyPr>
          <a:lstStyle>
            <a:lvl1pPr marL="0" algn="r" defTabSz="457200" rtl="0" eaLnBrk="1" latinLnBrk="0" hangingPunct="1">
              <a:spcBef>
                <a:spcPct val="0"/>
              </a:spcBef>
              <a:buNone/>
              <a:defRPr lang="it-IT" sz="3600" b="1" kern="1200" dirty="0">
                <a:solidFill>
                  <a:srgbClr val="0032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/>
              <a:t>Titolo Tesi Titolo Tesi Titolo Tesi Titolo Tesi Titolo Tesi Titolo Tesi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713664" y="3717032"/>
            <a:ext cx="3112331" cy="576064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buNone/>
              <a:defRPr lang="it-IT" sz="2000" b="1" kern="1200" dirty="0">
                <a:solidFill>
                  <a:srgbClr val="00325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Laureando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533880" y="6387185"/>
            <a:ext cx="189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"/>
              </a:rPr>
              <a:t>01-02 July 2013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3"/>
          <a:srcRect l="315" r="84"/>
          <a:stretch/>
        </p:blipFill>
        <p:spPr>
          <a:xfrm>
            <a:off x="0" y="0"/>
            <a:ext cx="9144000" cy="10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07504" y="6597352"/>
            <a:ext cx="5768280" cy="196131"/>
          </a:xfrm>
        </p:spPr>
        <p:txBody>
          <a:bodyPr/>
          <a:lstStyle>
            <a:lvl1pPr marL="0" algn="l" defTabSz="457200" rtl="0" eaLnBrk="1" fontAlgn="auto" latinLnBrk="0" hangingPunct="1">
              <a:spcBef>
                <a:spcPct val="50000"/>
              </a:spcBef>
              <a:spcAft>
                <a:spcPts val="0"/>
              </a:spcAft>
              <a:defRPr lang="it-IT" sz="1100" b="1" i="0" kern="1200" dirty="0">
                <a:solidFill>
                  <a:schemeClr val="tx2"/>
                </a:solidFill>
                <a:latin typeface="Leelawadee" pitchFamily="34" charset="-34"/>
                <a:ea typeface="+mn-ea"/>
                <a:cs typeface="Leelawadee" pitchFamily="34" charset="-34"/>
              </a:defRPr>
            </a:lvl1pPr>
          </a:lstStyle>
          <a:p>
            <a:pPr>
              <a:defRPr/>
            </a:pPr>
            <a:r>
              <a:rPr lang="en-US"/>
              <a:t>Titolo della Tesi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02896" y="6597352"/>
            <a:ext cx="2133600" cy="196131"/>
          </a:xfrm>
        </p:spPr>
        <p:txBody>
          <a:bodyPr/>
          <a:lstStyle>
            <a:lvl1pPr>
              <a:defRPr lang="it-IT" sz="1100" b="1" kern="1200" smtClean="0">
                <a:solidFill>
                  <a:schemeClr val="tx2"/>
                </a:solidFill>
                <a:latin typeface="Leelawadee" pitchFamily="34" charset="-34"/>
                <a:ea typeface="+mn-ea"/>
                <a:cs typeface="Leelawadee" pitchFamily="34" charset="-34"/>
              </a:defRPr>
            </a:lvl1pPr>
          </a:lstStyle>
          <a:p>
            <a:fld id="{2CB06865-0A5C-4946-9ED1-740E2A2631B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-6350" y="6525344"/>
            <a:ext cx="916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901" cy="418058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/>
          </p:nvPr>
        </p:nvSpPr>
        <p:spPr>
          <a:xfrm>
            <a:off x="179388" y="908050"/>
            <a:ext cx="8785225" cy="54737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91188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62" y="1837783"/>
            <a:ext cx="7543801" cy="402336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99631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7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22960" y="159025"/>
            <a:ext cx="7543800" cy="640082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035019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1771301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0560" y="1035019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0560" y="1771301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65228" y="6437308"/>
            <a:ext cx="1854203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C2E4D09-B0F6-450F-8B7C-9C27EAAF8D6A}"/>
              </a:ext>
            </a:extLst>
          </p:cNvPr>
          <p:cNvSpPr/>
          <p:nvPr userDrawn="1"/>
        </p:nvSpPr>
        <p:spPr>
          <a:xfrm>
            <a:off x="388620" y="6404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Ministero delle infrastrutture e dei trasporti</a:t>
            </a:r>
          </a:p>
          <a:p>
            <a:r>
              <a:rPr lang="it-IT" sz="800" dirty="0">
                <a:solidFill>
                  <a:schemeClr val="bg1"/>
                </a:solidFill>
              </a:rPr>
              <a:t>Direzione generale per le dighe e le infrastrutture idriche ed elettriche</a:t>
            </a:r>
          </a:p>
          <a:p>
            <a:r>
              <a:rPr lang="it-IT" sz="800" dirty="0">
                <a:solidFill>
                  <a:schemeClr val="bg1"/>
                </a:solidFill>
              </a:rPr>
              <a:t>DIVISIONE III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291000E-77C5-48D1-A49C-2B43231A4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9971" y="6403871"/>
            <a:ext cx="196330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08DCEAC-039C-4D40-8CEC-DD8CC5410CCE}"/>
              </a:ext>
            </a:extLst>
          </p:cNvPr>
          <p:cNvSpPr/>
          <p:nvPr userDrawn="1"/>
        </p:nvSpPr>
        <p:spPr>
          <a:xfrm>
            <a:off x="388620" y="6404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Ministero delle infrastrutture e dei trasporti</a:t>
            </a:r>
          </a:p>
          <a:p>
            <a:r>
              <a:rPr lang="it-IT" sz="800" dirty="0">
                <a:solidFill>
                  <a:schemeClr val="bg1"/>
                </a:solidFill>
              </a:rPr>
              <a:t>Direzione generale per le dighe e le infrastrutture idriche ed elettriche</a:t>
            </a:r>
          </a:p>
          <a:p>
            <a:r>
              <a:rPr lang="it-IT" sz="800" dirty="0">
                <a:solidFill>
                  <a:schemeClr val="bg1"/>
                </a:solidFill>
              </a:rPr>
              <a:t>DIVISIONE III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AC0AB7-EE44-4DD5-8AA9-7A6913ABC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4" y="6462000"/>
            <a:ext cx="349890" cy="39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EC9E5CC-24E1-4093-B233-EB9D7983C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9971" y="6403871"/>
            <a:ext cx="196330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8EF0D44-7BF8-4419-B0AE-D442A240B8E3}"/>
              </a:ext>
            </a:extLst>
          </p:cNvPr>
          <p:cNvCxnSpPr/>
          <p:nvPr userDrawn="1"/>
        </p:nvCxnSpPr>
        <p:spPr>
          <a:xfrm>
            <a:off x="425823" y="591671"/>
            <a:ext cx="8292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3FA6640D-0105-4A10-83D0-6C42FC079814}"/>
              </a:ext>
            </a:extLst>
          </p:cNvPr>
          <p:cNvSpPr/>
          <p:nvPr userDrawn="1"/>
        </p:nvSpPr>
        <p:spPr>
          <a:xfrm>
            <a:off x="5491169" y="6490565"/>
            <a:ext cx="3998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TECHNOLOGY FOR ALL  - 4 </a:t>
            </a:r>
            <a:r>
              <a:rPr lang="en-US" sz="1200" dirty="0" err="1">
                <a:solidFill>
                  <a:schemeClr val="bg1"/>
                </a:solidFill>
              </a:rPr>
              <a:t>Ottobre</a:t>
            </a:r>
            <a:r>
              <a:rPr lang="en-US" sz="1200" dirty="0">
                <a:solidFill>
                  <a:schemeClr val="bg1"/>
                </a:solidFill>
              </a:rPr>
              <a:t> 2018 - Roma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637A1F-3976-4EA1-A83B-717D43A0381B}"/>
              </a:ext>
            </a:extLst>
          </p:cNvPr>
          <p:cNvSpPr/>
          <p:nvPr userDrawn="1"/>
        </p:nvSpPr>
        <p:spPr>
          <a:xfrm>
            <a:off x="14223" y="6384136"/>
            <a:ext cx="5990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1200" dirty="0">
                <a:solidFill>
                  <a:schemeClr val="bg1"/>
                </a:solidFill>
                <a:latin typeface="+mj-lt"/>
              </a:rPr>
              <a:t>R. Gori, V. Noti - SLUDGE 4.0: Una piattaforma di supporto decisionale per il monitoraggio e l'ottimizzazione della gestione di rifiuti in un'ottica di economia circolare</a:t>
            </a:r>
            <a:endParaRPr lang="it-IT" altLang="en-US" sz="1200" cap="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1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0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8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5563" y="23314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77573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42A58BF7-5E45-4B51-A733-1E8E3C4FE5FB}"/>
              </a:ext>
            </a:extLst>
          </p:cNvPr>
          <p:cNvSpPr/>
          <p:nvPr userDrawn="1"/>
        </p:nvSpPr>
        <p:spPr>
          <a:xfrm>
            <a:off x="388620" y="64048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Ministero delle infrastrutture e dei trasporti</a:t>
            </a:r>
          </a:p>
          <a:p>
            <a:r>
              <a:rPr lang="it-IT" sz="800" dirty="0">
                <a:solidFill>
                  <a:schemeClr val="bg1"/>
                </a:solidFill>
              </a:rPr>
              <a:t>Direzione generale per le dighe e le infrastrutture idriche ed elettriche</a:t>
            </a:r>
          </a:p>
          <a:p>
            <a:r>
              <a:rPr lang="it-IT" sz="800" dirty="0">
                <a:solidFill>
                  <a:schemeClr val="bg1"/>
                </a:solidFill>
              </a:rPr>
              <a:t>DIVISIONE III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BC87390-5AC3-473E-AC05-E8CA372701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104" y="6433425"/>
            <a:ext cx="349890" cy="396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E36BFF-DCDD-4792-B351-C49AA2BE87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99971" y="6403871"/>
            <a:ext cx="196330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alom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3425"/>
            <a:ext cx="2163936" cy="1694575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Tesi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 rotWithShape="1">
          <a:blip r:embed="rId5"/>
          <a:srcRect l="252" r="145"/>
          <a:stretch/>
        </p:blipFill>
        <p:spPr>
          <a:xfrm>
            <a:off x="-1" y="-1"/>
            <a:ext cx="9144001" cy="7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11" Type="http://schemas.microsoft.com/office/2007/relationships/hdphoto" Target="../media/hdphoto1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10.jpeg"/><Relationship Id="rId7" Type="http://schemas.openxmlformats.org/officeDocument/2006/relationships/image" Target="../media/image41.jpeg"/><Relationship Id="rId12" Type="http://schemas.openxmlformats.org/officeDocument/2006/relationships/image" Target="../media/image44.tiff"/><Relationship Id="rId2" Type="http://schemas.openxmlformats.org/officeDocument/2006/relationships/hyperlink" Target="mailto:riccardo.gori@unifi.i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image" Target="../media/image35.pn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97FD9A84-ADFE-4799-A7ED-C7603D806818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06865-0A5C-4946-9ED1-740E2A2631B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eelawadee" pitchFamily="34" charset="-34"/>
                <a:ea typeface="+mn-ea"/>
                <a:cs typeface="Leelawadee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eelawadee" pitchFamily="34" charset="-34"/>
              <a:ea typeface="+mn-ea"/>
              <a:cs typeface="Leelawadee" pitchFamily="34" charset="-3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1DB1EF-A583-48E2-977C-DFFC96E89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4" r="47238"/>
          <a:stretch/>
        </p:blipFill>
        <p:spPr>
          <a:xfrm>
            <a:off x="139016" y="766328"/>
            <a:ext cx="4824536" cy="592908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1E928F-C624-4784-A38C-281FD4450CEE}"/>
              </a:ext>
            </a:extLst>
          </p:cNvPr>
          <p:cNvSpPr txBox="1"/>
          <p:nvPr/>
        </p:nvSpPr>
        <p:spPr>
          <a:xfrm>
            <a:off x="2155804" y="1152891"/>
            <a:ext cx="6926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i="1" dirty="0" err="1">
                <a:solidFill>
                  <a:prstClr val="black"/>
                </a:solidFill>
              </a:rPr>
              <a:t>ll</a:t>
            </a:r>
            <a:r>
              <a:rPr lang="it-IT" sz="3200" i="1" dirty="0">
                <a:solidFill>
                  <a:prstClr val="black"/>
                </a:solidFill>
              </a:rPr>
              <a:t> progetto SLUDGE 4.0 sull'Economia Circolare e Industria 4.0 applicata ai fanghi biologici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C38FAA-79DF-4CDF-A8C0-1C97CB24EC86}"/>
              </a:ext>
            </a:extLst>
          </p:cNvPr>
          <p:cNvSpPr txBox="1"/>
          <p:nvPr/>
        </p:nvSpPr>
        <p:spPr>
          <a:xfrm>
            <a:off x="1263700" y="2842667"/>
            <a:ext cx="7356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/>
              <a:t>Massimo Aiello</a:t>
            </a:r>
            <a:r>
              <a:rPr lang="it-IT" sz="2400" baseline="30000" dirty="0"/>
              <a:t>1</a:t>
            </a:r>
            <a:r>
              <a:rPr lang="it-IT" sz="2400" dirty="0"/>
              <a:t>, </a:t>
            </a:r>
            <a:r>
              <a:rPr lang="it-IT" sz="2400" b="1" u="sng" dirty="0"/>
              <a:t>Riccardo Gori</a:t>
            </a:r>
            <a:r>
              <a:rPr lang="it-IT" sz="2400" b="1" u="sng" baseline="30000" dirty="0"/>
              <a:t>2,5</a:t>
            </a:r>
            <a:r>
              <a:rPr lang="it-IT" sz="2400" dirty="0"/>
              <a:t>, Sandra Vitolo</a:t>
            </a:r>
            <a:r>
              <a:rPr lang="it-IT" sz="2400" baseline="30000" dirty="0"/>
              <a:t>3,5</a:t>
            </a:r>
            <a:r>
              <a:rPr lang="it-IT" sz="2400" dirty="0"/>
              <a:t>, Andrea Salimbeni</a:t>
            </a:r>
            <a:r>
              <a:rPr lang="it-IT" sz="2400" baseline="30000" dirty="0"/>
              <a:t>4</a:t>
            </a:r>
          </a:p>
          <a:p>
            <a:pPr lvl="0"/>
            <a:endParaRPr lang="it-IT" sz="2400" dirty="0"/>
          </a:p>
          <a:p>
            <a:pPr lvl="0"/>
            <a:r>
              <a:rPr lang="it-IT" baseline="30000" dirty="0"/>
              <a:t>1</a:t>
            </a:r>
            <a:r>
              <a:rPr lang="it-IT" dirty="0"/>
              <a:t>Acque Industriali S.R.L., </a:t>
            </a:r>
            <a:r>
              <a:rPr lang="it-IT" baseline="30000" dirty="0"/>
              <a:t>2</a:t>
            </a:r>
            <a:r>
              <a:rPr lang="it-IT" dirty="0"/>
              <a:t>Università di Firenze, </a:t>
            </a:r>
            <a:r>
              <a:rPr lang="it-IT" baseline="30000" dirty="0"/>
              <a:t>3</a:t>
            </a:r>
            <a:r>
              <a:rPr lang="it-IT" dirty="0"/>
              <a:t>Università di Pisa, </a:t>
            </a:r>
            <a:r>
              <a:rPr lang="it-IT" baseline="30000" dirty="0"/>
              <a:t>4</a:t>
            </a:r>
            <a:r>
              <a:rPr lang="it-IT" dirty="0"/>
              <a:t>Ingelia Italia, </a:t>
            </a:r>
            <a:r>
              <a:rPr lang="it-IT" baseline="30000" dirty="0"/>
              <a:t>5</a:t>
            </a:r>
            <a:r>
              <a:rPr lang="en-US" dirty="0" err="1"/>
              <a:t>Consorzio</a:t>
            </a:r>
            <a:r>
              <a:rPr lang="en-US" dirty="0"/>
              <a:t> </a:t>
            </a:r>
            <a:r>
              <a:rPr lang="it-IT" dirty="0"/>
              <a:t>Interuniversitario Nazionale per la Scienza e Tecnologia dei Materiali </a:t>
            </a:r>
            <a:r>
              <a:rPr lang="en-US" dirty="0"/>
              <a:t>(INSTM)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9CE3D6D5-95D2-4C62-8F5D-920519A3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87" y="4836128"/>
            <a:ext cx="1883592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71167B9-1003-4117-BBBD-05B681C56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07" y="4880880"/>
            <a:ext cx="868966" cy="788791"/>
          </a:xfrm>
          <a:prstGeom prst="rect">
            <a:avLst/>
          </a:prstGeom>
        </p:spPr>
      </p:pic>
      <p:pic>
        <p:nvPicPr>
          <p:cNvPr id="14" name="Picture 8" descr="dicea header">
            <a:extLst>
              <a:ext uri="{FF2B5EF4-FFF2-40B4-BE49-F238E27FC236}">
                <a16:creationId xmlns:a16="http://schemas.microsoft.com/office/drawing/2014/main" id="{CB8E7785-D4FE-4BDE-8ECE-13911E18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304" t="16420" r="63187"/>
          <a:stretch>
            <a:fillRect/>
          </a:stretch>
        </p:blipFill>
        <p:spPr bwMode="auto">
          <a:xfrm>
            <a:off x="2055426" y="4880880"/>
            <a:ext cx="1458657" cy="7575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DC9E26-D63B-40E5-97A5-A3814BDAE7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20" y="4836128"/>
            <a:ext cx="681297" cy="8691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09630F3-819D-4B8F-8595-C17C1519E4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09" y="4912806"/>
            <a:ext cx="929218" cy="75128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41F66D1-C493-4B7A-8E63-ED088B574D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04" y="4912805"/>
            <a:ext cx="1293133" cy="72493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EEA0A6E-ABF2-467D-B4C9-6E51481CA5F8}"/>
              </a:ext>
            </a:extLst>
          </p:cNvPr>
          <p:cNvSpPr/>
          <p:nvPr/>
        </p:nvSpPr>
        <p:spPr>
          <a:xfrm>
            <a:off x="1432561" y="6094263"/>
            <a:ext cx="674624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Roboto"/>
              </a:rPr>
              <a:t>Valutazioni di sostenibilità nella gestione dei rifiuti</a:t>
            </a:r>
          </a:p>
        </p:txBody>
      </p:sp>
    </p:spTree>
    <p:extLst>
      <p:ext uri="{BB962C8B-B14F-4D97-AF65-F5344CB8AC3E}">
        <p14:creationId xmlns:p14="http://schemas.microsoft.com/office/powerpoint/2010/main" val="397101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6558" y="136059"/>
            <a:ext cx="3898055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Valorizzazione </a:t>
            </a:r>
            <a:r>
              <a:rPr lang="it-IT" dirty="0" err="1">
                <a:solidFill>
                  <a:srgbClr val="C00000"/>
                </a:solidFill>
              </a:rPr>
              <a:t>hydrochar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A97CE86-9407-4348-B820-C9199F646A2F}"/>
              </a:ext>
            </a:extLst>
          </p:cNvPr>
          <p:cNvCxnSpPr>
            <a:cxnSpLocks/>
            <a:stCxn id="15" idx="0"/>
            <a:endCxn id="30" idx="2"/>
          </p:cNvCxnSpPr>
          <p:nvPr/>
        </p:nvCxnSpPr>
        <p:spPr>
          <a:xfrm flipV="1">
            <a:off x="878338" y="2429834"/>
            <a:ext cx="188054" cy="50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7">
            <a:extLst>
              <a:ext uri="{FF2B5EF4-FFF2-40B4-BE49-F238E27FC236}">
                <a16:creationId xmlns:a16="http://schemas.microsoft.com/office/drawing/2014/main" id="{937568CE-BE7F-4F2D-948E-C813CFD0BBA7}"/>
              </a:ext>
            </a:extLst>
          </p:cNvPr>
          <p:cNvSpPr/>
          <p:nvPr/>
        </p:nvSpPr>
        <p:spPr>
          <a:xfrm>
            <a:off x="440958" y="4756905"/>
            <a:ext cx="1462531" cy="812114"/>
          </a:xfrm>
          <a:prstGeom prst="rect">
            <a:avLst/>
          </a:prstGeom>
          <a:solidFill>
            <a:schemeClr val="accent1">
              <a:alpha val="902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7">
            <a:extLst>
              <a:ext uri="{FF2B5EF4-FFF2-40B4-BE49-F238E27FC236}">
                <a16:creationId xmlns:a16="http://schemas.microsoft.com/office/drawing/2014/main" id="{C964A9D3-5733-40E6-A31B-BFEC2538A87D}"/>
              </a:ext>
            </a:extLst>
          </p:cNvPr>
          <p:cNvSpPr/>
          <p:nvPr/>
        </p:nvSpPr>
        <p:spPr>
          <a:xfrm>
            <a:off x="219200" y="2935746"/>
            <a:ext cx="1318276" cy="1063415"/>
          </a:xfrm>
          <a:prstGeom prst="rect">
            <a:avLst/>
          </a:prstGeom>
          <a:solidFill>
            <a:schemeClr val="accent6">
              <a:lumMod val="75000"/>
              <a:alpha val="902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1C4E770-3AE9-4448-937B-D87E6D67A36B}"/>
              </a:ext>
            </a:extLst>
          </p:cNvPr>
          <p:cNvSpPr txBox="1"/>
          <p:nvPr/>
        </p:nvSpPr>
        <p:spPr>
          <a:xfrm>
            <a:off x="290254" y="3256718"/>
            <a:ext cx="121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Slurry</a:t>
            </a:r>
            <a:endParaRPr lang="it-IT" sz="2000" b="1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0805054-445D-4106-BB45-18136FF3F248}"/>
              </a:ext>
            </a:extLst>
          </p:cNvPr>
          <p:cNvCxnSpPr>
            <a:cxnSpLocks/>
          </p:cNvCxnSpPr>
          <p:nvPr/>
        </p:nvCxnSpPr>
        <p:spPr>
          <a:xfrm>
            <a:off x="981457" y="3999161"/>
            <a:ext cx="190767" cy="757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F7F506F-1BC4-4DE1-86CF-7DCE6159BAEC}"/>
              </a:ext>
            </a:extLst>
          </p:cNvPr>
          <p:cNvSpPr txBox="1"/>
          <p:nvPr/>
        </p:nvSpPr>
        <p:spPr>
          <a:xfrm>
            <a:off x="219200" y="4962907"/>
            <a:ext cx="195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Liquido</a:t>
            </a:r>
            <a:endParaRPr lang="it-IT" sz="2000" dirty="0"/>
          </a:p>
        </p:txBody>
      </p:sp>
      <p:sp>
        <p:nvSpPr>
          <p:cNvPr id="30" name="Rettangolo 17">
            <a:extLst>
              <a:ext uri="{FF2B5EF4-FFF2-40B4-BE49-F238E27FC236}">
                <a16:creationId xmlns:a16="http://schemas.microsoft.com/office/drawing/2014/main" id="{F7FF9DFC-D772-4781-B5AE-FB4BB452227A}"/>
              </a:ext>
            </a:extLst>
          </p:cNvPr>
          <p:cNvSpPr/>
          <p:nvPr/>
        </p:nvSpPr>
        <p:spPr>
          <a:xfrm>
            <a:off x="208314" y="1366419"/>
            <a:ext cx="1716156" cy="10634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6067F9C-D251-48AA-A567-969D26F104F6}"/>
              </a:ext>
            </a:extLst>
          </p:cNvPr>
          <p:cNvSpPr txBox="1"/>
          <p:nvPr/>
        </p:nvSpPr>
        <p:spPr>
          <a:xfrm>
            <a:off x="394218" y="1654733"/>
            <a:ext cx="129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Hydrochar</a:t>
            </a:r>
            <a:endParaRPr lang="it-IT" sz="2000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3164F3B-B367-4E76-9258-A368CDB1DBD8}"/>
              </a:ext>
            </a:extLst>
          </p:cNvPr>
          <p:cNvSpPr/>
          <p:nvPr/>
        </p:nvSpPr>
        <p:spPr>
          <a:xfrm rot="16200000">
            <a:off x="2292026" y="1377586"/>
            <a:ext cx="400108" cy="1197345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98702B2-FD1D-4E1D-AE46-45750E832F96}"/>
              </a:ext>
            </a:extLst>
          </p:cNvPr>
          <p:cNvSpPr txBox="1"/>
          <p:nvPr/>
        </p:nvSpPr>
        <p:spPr>
          <a:xfrm>
            <a:off x="3163560" y="876561"/>
            <a:ext cx="593584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/>
              <a:t>Recupero del prodotto </a:t>
            </a:r>
            <a:r>
              <a:rPr lang="it-IT" sz="2300" dirty="0" err="1"/>
              <a:t>t.q</a:t>
            </a:r>
            <a:r>
              <a:rPr lang="it-IT" sz="2300" dirty="0"/>
              <a:t>. come </a:t>
            </a:r>
            <a:r>
              <a:rPr lang="it-IT" sz="2300" b="1" dirty="0">
                <a:solidFill>
                  <a:srgbClr val="C00000"/>
                </a:solidFill>
              </a:rPr>
              <a:t>ammendante</a:t>
            </a:r>
            <a:r>
              <a:rPr lang="it-IT" sz="2300" b="1" dirty="0"/>
              <a:t> </a:t>
            </a:r>
            <a:r>
              <a:rPr lang="it-IT" sz="2300" dirty="0"/>
              <a:t>(test in serra ed in pieno campo)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/>
              <a:t>Recupero come prodotto da inserire nella </a:t>
            </a:r>
            <a:r>
              <a:rPr lang="it-IT" sz="2300" b="1" dirty="0">
                <a:solidFill>
                  <a:srgbClr val="C00000"/>
                </a:solidFill>
              </a:rPr>
              <a:t>formulazione di ammendanti </a:t>
            </a:r>
            <a:r>
              <a:rPr lang="it-IT" sz="2300" dirty="0"/>
              <a:t>per l’agricoltura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/>
              <a:t>Recupero del </a:t>
            </a:r>
            <a:r>
              <a:rPr lang="it-IT" sz="2300" b="1" dirty="0">
                <a:solidFill>
                  <a:srgbClr val="C00000"/>
                </a:solidFill>
              </a:rPr>
              <a:t>P</a:t>
            </a:r>
            <a:r>
              <a:rPr lang="it-IT" sz="23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/>
              <a:t>Produzione di </a:t>
            </a:r>
            <a:r>
              <a:rPr lang="it-IT" sz="2300" b="1" dirty="0">
                <a:solidFill>
                  <a:srgbClr val="C00000"/>
                </a:solidFill>
              </a:rPr>
              <a:t>materiali adsorbenti </a:t>
            </a:r>
            <a:r>
              <a:rPr lang="it-IT" sz="2300" dirty="0"/>
              <a:t>(impianti di depurazione, fasce tampone in aree agricole)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/>
              <a:t>Produzione di </a:t>
            </a:r>
            <a:r>
              <a:rPr lang="it-IT" sz="2300" b="1" dirty="0" err="1">
                <a:solidFill>
                  <a:srgbClr val="C00000"/>
                </a:solidFill>
              </a:rPr>
              <a:t>bio-based</a:t>
            </a:r>
            <a:r>
              <a:rPr lang="it-IT" sz="2300" b="1" dirty="0">
                <a:solidFill>
                  <a:srgbClr val="C00000"/>
                </a:solidFill>
              </a:rPr>
              <a:t> </a:t>
            </a:r>
            <a:r>
              <a:rPr lang="it-IT" sz="2300" b="1" dirty="0" err="1">
                <a:solidFill>
                  <a:srgbClr val="C00000"/>
                </a:solidFill>
              </a:rPr>
              <a:t>materials</a:t>
            </a:r>
            <a:endParaRPr lang="it-IT" sz="23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300" dirty="0"/>
              <a:t>(Recupero come </a:t>
            </a:r>
            <a:r>
              <a:rPr lang="it-IT" sz="2300" b="1" dirty="0">
                <a:solidFill>
                  <a:srgbClr val="C00000"/>
                </a:solidFill>
              </a:rPr>
              <a:t>combustibile</a:t>
            </a:r>
            <a:r>
              <a:rPr lang="it-IT" sz="2300" dirty="0"/>
              <a:t>)</a:t>
            </a:r>
          </a:p>
        </p:txBody>
      </p:sp>
      <p:pic>
        <p:nvPicPr>
          <p:cNvPr id="34" name="Picture 8" descr="DSCN6406">
            <a:extLst>
              <a:ext uri="{FF2B5EF4-FFF2-40B4-BE49-F238E27FC236}">
                <a16:creationId xmlns:a16="http://schemas.microsoft.com/office/drawing/2014/main" id="{1CDB5A85-F50D-40FC-973D-C93F9FE257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71" y="5237984"/>
            <a:ext cx="1623371" cy="1197875"/>
          </a:xfrm>
          <a:prstGeom prst="rect">
            <a:avLst/>
          </a:prstGeom>
          <a:noFill/>
          <a:extLst/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56D8D84-F745-43D6-B4AA-8AB53C289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38" y="5225614"/>
            <a:ext cx="1770531" cy="11978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24B24D2-92BF-40ED-9C2E-2BDBC706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910" y="5162962"/>
            <a:ext cx="1677661" cy="1258731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BAC9DF1B-2873-4DD9-BA65-AECA8F8EB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482" y="5162962"/>
            <a:ext cx="1408013" cy="12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6083" y="136059"/>
            <a:ext cx="4698530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Valorizzazione frazione liquida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A97CE86-9407-4348-B820-C9199F646A2F}"/>
              </a:ext>
            </a:extLst>
          </p:cNvPr>
          <p:cNvCxnSpPr>
            <a:cxnSpLocks/>
            <a:stCxn id="15" idx="0"/>
            <a:endCxn id="30" idx="2"/>
          </p:cNvCxnSpPr>
          <p:nvPr/>
        </p:nvCxnSpPr>
        <p:spPr>
          <a:xfrm flipV="1">
            <a:off x="949097" y="2429834"/>
            <a:ext cx="397880" cy="50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7">
            <a:extLst>
              <a:ext uri="{FF2B5EF4-FFF2-40B4-BE49-F238E27FC236}">
                <a16:creationId xmlns:a16="http://schemas.microsoft.com/office/drawing/2014/main" id="{937568CE-BE7F-4F2D-948E-C813CFD0BBA7}"/>
              </a:ext>
            </a:extLst>
          </p:cNvPr>
          <p:cNvSpPr/>
          <p:nvPr/>
        </p:nvSpPr>
        <p:spPr>
          <a:xfrm>
            <a:off x="511717" y="4756905"/>
            <a:ext cx="1462531" cy="812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7">
            <a:extLst>
              <a:ext uri="{FF2B5EF4-FFF2-40B4-BE49-F238E27FC236}">
                <a16:creationId xmlns:a16="http://schemas.microsoft.com/office/drawing/2014/main" id="{C964A9D3-5733-40E6-A31B-BFEC2538A87D}"/>
              </a:ext>
            </a:extLst>
          </p:cNvPr>
          <p:cNvSpPr/>
          <p:nvPr/>
        </p:nvSpPr>
        <p:spPr>
          <a:xfrm>
            <a:off x="289959" y="2935746"/>
            <a:ext cx="1318276" cy="1063415"/>
          </a:xfrm>
          <a:prstGeom prst="rect">
            <a:avLst/>
          </a:prstGeom>
          <a:solidFill>
            <a:schemeClr val="accent6">
              <a:lumMod val="75000"/>
              <a:alpha val="902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1C4E770-3AE9-4448-937B-D87E6D67A36B}"/>
              </a:ext>
            </a:extLst>
          </p:cNvPr>
          <p:cNvSpPr txBox="1"/>
          <p:nvPr/>
        </p:nvSpPr>
        <p:spPr>
          <a:xfrm>
            <a:off x="361013" y="3256718"/>
            <a:ext cx="121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Slurry</a:t>
            </a:r>
            <a:endParaRPr lang="it-IT" sz="2000" b="1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0805054-445D-4106-BB45-18136FF3F248}"/>
              </a:ext>
            </a:extLst>
          </p:cNvPr>
          <p:cNvCxnSpPr>
            <a:cxnSpLocks/>
          </p:cNvCxnSpPr>
          <p:nvPr/>
        </p:nvCxnSpPr>
        <p:spPr>
          <a:xfrm>
            <a:off x="1052216" y="3999161"/>
            <a:ext cx="190767" cy="757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F7F506F-1BC4-4DE1-86CF-7DCE6159BAEC}"/>
              </a:ext>
            </a:extLst>
          </p:cNvPr>
          <p:cNvSpPr txBox="1"/>
          <p:nvPr/>
        </p:nvSpPr>
        <p:spPr>
          <a:xfrm>
            <a:off x="289959" y="4962907"/>
            <a:ext cx="195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Liquido</a:t>
            </a:r>
            <a:endParaRPr lang="it-IT" sz="2000" dirty="0"/>
          </a:p>
        </p:txBody>
      </p:sp>
      <p:sp>
        <p:nvSpPr>
          <p:cNvPr id="30" name="Rettangolo 17">
            <a:extLst>
              <a:ext uri="{FF2B5EF4-FFF2-40B4-BE49-F238E27FC236}">
                <a16:creationId xmlns:a16="http://schemas.microsoft.com/office/drawing/2014/main" id="{F7FF9DFC-D772-4781-B5AE-FB4BB452227A}"/>
              </a:ext>
            </a:extLst>
          </p:cNvPr>
          <p:cNvSpPr/>
          <p:nvPr/>
        </p:nvSpPr>
        <p:spPr>
          <a:xfrm>
            <a:off x="687839" y="1366419"/>
            <a:ext cx="1318276" cy="1063415"/>
          </a:xfrm>
          <a:prstGeom prst="rect">
            <a:avLst/>
          </a:prstGeom>
          <a:solidFill>
            <a:schemeClr val="accent6">
              <a:lumMod val="50000"/>
              <a:alpha val="902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6067F9C-D251-48AA-A567-969D26F104F6}"/>
              </a:ext>
            </a:extLst>
          </p:cNvPr>
          <p:cNvSpPr txBox="1"/>
          <p:nvPr/>
        </p:nvSpPr>
        <p:spPr>
          <a:xfrm>
            <a:off x="709906" y="1654733"/>
            <a:ext cx="129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dirty="0" err="1"/>
              <a:t>Hydrochar</a:t>
            </a:r>
            <a:endParaRPr lang="it-IT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3164F3B-B367-4E76-9258-A368CDB1DBD8}"/>
              </a:ext>
            </a:extLst>
          </p:cNvPr>
          <p:cNvSpPr/>
          <p:nvPr/>
        </p:nvSpPr>
        <p:spPr>
          <a:xfrm rot="14235452">
            <a:off x="2258145" y="3820174"/>
            <a:ext cx="348343" cy="141781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98702B2-FD1D-4E1D-AE46-45750E832F96}"/>
              </a:ext>
            </a:extLst>
          </p:cNvPr>
          <p:cNvSpPr txBox="1"/>
          <p:nvPr/>
        </p:nvSpPr>
        <p:spPr>
          <a:xfrm>
            <a:off x="3329504" y="2840385"/>
            <a:ext cx="5524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Digestione anaerobica (</a:t>
            </a:r>
            <a:r>
              <a:rPr lang="it-IT" sz="2400" b="1" dirty="0">
                <a:solidFill>
                  <a:srgbClr val="C00000"/>
                </a:solidFill>
              </a:rPr>
              <a:t>metano</a:t>
            </a:r>
            <a:r>
              <a:rPr lang="it-IT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Recupero di N e P (</a:t>
            </a:r>
            <a:r>
              <a:rPr lang="it-IT" sz="2400" b="1" dirty="0" err="1">
                <a:solidFill>
                  <a:srgbClr val="C00000"/>
                </a:solidFill>
              </a:rPr>
              <a:t>struvite</a:t>
            </a:r>
            <a:r>
              <a:rPr lang="it-IT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Recupero come prodotto da inserire nella </a:t>
            </a:r>
            <a:r>
              <a:rPr lang="it-IT" sz="2400" b="1" dirty="0">
                <a:solidFill>
                  <a:srgbClr val="C00000"/>
                </a:solidFill>
              </a:rPr>
              <a:t>formulazione di fertilizzanti </a:t>
            </a:r>
            <a:r>
              <a:rPr lang="it-IT" sz="2400" dirty="0"/>
              <a:t>per l’agricoltura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452586A-914F-4353-8B37-2201205EB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30" y="928287"/>
            <a:ext cx="2203197" cy="179004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1466C26-FD66-4A04-BADD-D7C28EBAA45D}"/>
              </a:ext>
            </a:extLst>
          </p:cNvPr>
          <p:cNvSpPr/>
          <p:nvPr/>
        </p:nvSpPr>
        <p:spPr>
          <a:xfrm>
            <a:off x="2196006" y="5240707"/>
            <a:ext cx="4378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Studio dell’</a:t>
            </a:r>
            <a:r>
              <a:rPr lang="it-IT" sz="2200" b="1" dirty="0">
                <a:solidFill>
                  <a:srgbClr val="C00000"/>
                </a:solidFill>
              </a:rPr>
              <a:t>impatto della frazione liquida sull’impianto di depurazione </a:t>
            </a:r>
            <a:r>
              <a:rPr lang="it-IT" sz="2200" dirty="0"/>
              <a:t>(nutrienti e sostanza organica)</a:t>
            </a:r>
          </a:p>
        </p:txBody>
      </p:sp>
      <p:pic>
        <p:nvPicPr>
          <p:cNvPr id="1026" name="Picture 2" descr="Struvite">
            <a:extLst>
              <a:ext uri="{FF2B5EF4-FFF2-40B4-BE49-F238E27FC236}">
                <a16:creationId xmlns:a16="http://schemas.microsoft.com/office/drawing/2014/main" id="{D6A5A199-A27D-4A7D-A7FB-DC2649AA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13" y="1057885"/>
            <a:ext cx="2614083" cy="16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ema di un impianto di depurazione">
            <a:extLst>
              <a:ext uri="{FF2B5EF4-FFF2-40B4-BE49-F238E27FC236}">
                <a16:creationId xmlns:a16="http://schemas.microsoft.com/office/drawing/2014/main" id="{55599D6D-8ECE-45A5-ACD0-73B0E0E9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77" y="1050280"/>
            <a:ext cx="4186935" cy="42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8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6083" y="136059"/>
            <a:ext cx="4698530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Valorizzazione frazione liquida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C4654F5-4B1D-4BE6-BA7C-D92E07B55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9" y="5049538"/>
            <a:ext cx="1821918" cy="1212404"/>
          </a:xfrm>
          <a:prstGeom prst="rect">
            <a:avLst/>
          </a:prstGeom>
        </p:spPr>
      </p:pic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506B2329-3C6E-40C5-B522-9E65D9BEECF6}"/>
              </a:ext>
            </a:extLst>
          </p:cNvPr>
          <p:cNvSpPr/>
          <p:nvPr/>
        </p:nvSpPr>
        <p:spPr>
          <a:xfrm rot="21187250">
            <a:off x="552601" y="3006499"/>
            <a:ext cx="337275" cy="56763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8279DA-5F40-44E8-8C57-3B85556FC797}"/>
              </a:ext>
            </a:extLst>
          </p:cNvPr>
          <p:cNvSpPr txBox="1"/>
          <p:nvPr/>
        </p:nvSpPr>
        <p:spPr>
          <a:xfrm>
            <a:off x="60293" y="2368839"/>
            <a:ext cx="171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Data input from WWTP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BF6C5E1-BE3F-483B-BB42-FED075FBEA33}"/>
              </a:ext>
            </a:extLst>
          </p:cNvPr>
          <p:cNvSpPr txBox="1"/>
          <p:nvPr/>
        </p:nvSpPr>
        <p:spPr>
          <a:xfrm>
            <a:off x="1346293" y="2632430"/>
            <a:ext cx="206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sz="1600" dirty="0"/>
              <a:t>Data input from HTC </a:t>
            </a:r>
            <a:r>
              <a:rPr lang="it-IT" sz="1600" dirty="0" err="1"/>
              <a:t>plants</a:t>
            </a:r>
            <a:endParaRPr lang="it-IT" sz="16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D8456B-8C39-4F7B-98C8-6EC676962E40}"/>
              </a:ext>
            </a:extLst>
          </p:cNvPr>
          <p:cNvSpPr txBox="1"/>
          <p:nvPr/>
        </p:nvSpPr>
        <p:spPr>
          <a:xfrm rot="21577711">
            <a:off x="1777256" y="3391811"/>
            <a:ext cx="206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sz="1600" dirty="0" err="1"/>
              <a:t>External</a:t>
            </a:r>
            <a:r>
              <a:rPr lang="it-IT" sz="1600" dirty="0"/>
              <a:t> </a:t>
            </a:r>
            <a:r>
              <a:rPr lang="it-IT" sz="1600" dirty="0" err="1"/>
              <a:t>constraints</a:t>
            </a:r>
            <a:r>
              <a:rPr lang="it-IT" sz="1600" dirty="0"/>
              <a:t> and data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79FCD5C-080E-4A57-B242-FA3CC05B9D4F}"/>
              </a:ext>
            </a:extLst>
          </p:cNvPr>
          <p:cNvGrpSpPr/>
          <p:nvPr/>
        </p:nvGrpSpPr>
        <p:grpSpPr>
          <a:xfrm>
            <a:off x="4595246" y="2033636"/>
            <a:ext cx="3978500" cy="3162885"/>
            <a:chOff x="4007186" y="588674"/>
            <a:chExt cx="8169265" cy="6184266"/>
          </a:xfrm>
        </p:grpSpPr>
        <p:pic>
          <p:nvPicPr>
            <p:cNvPr id="24" name="Picture 2" descr="http://www.autoritaidrica.toscana.it/pages/mappa.png">
              <a:extLst>
                <a:ext uri="{FF2B5EF4-FFF2-40B4-BE49-F238E27FC236}">
                  <a16:creationId xmlns:a16="http://schemas.microsoft.com/office/drawing/2014/main" id="{C57DEF7E-C73D-46D9-9E05-23DDF1CDA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186" y="820972"/>
              <a:ext cx="7496877" cy="595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6A4FA23D-3553-4610-9EDA-D8196B292756}"/>
                </a:ext>
              </a:extLst>
            </p:cNvPr>
            <p:cNvCxnSpPr/>
            <p:nvPr/>
          </p:nvCxnSpPr>
          <p:spPr>
            <a:xfrm>
              <a:off x="8654906" y="4486932"/>
              <a:ext cx="1099489" cy="720204"/>
            </a:xfrm>
            <a:prstGeom prst="line">
              <a:avLst/>
            </a:prstGeom>
            <a:ln w="22225">
              <a:solidFill>
                <a:srgbClr val="C0000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6">
              <a:extLst>
                <a:ext uri="{FF2B5EF4-FFF2-40B4-BE49-F238E27FC236}">
                  <a16:creationId xmlns:a16="http://schemas.microsoft.com/office/drawing/2014/main" id="{87BBE682-0291-459F-86D2-2FDE10E792CC}"/>
                </a:ext>
              </a:extLst>
            </p:cNvPr>
            <p:cNvCxnSpPr/>
            <p:nvPr/>
          </p:nvCxnSpPr>
          <p:spPr>
            <a:xfrm flipH="1" flipV="1">
              <a:off x="7900020" y="1425168"/>
              <a:ext cx="355389" cy="945884"/>
            </a:xfrm>
            <a:prstGeom prst="line">
              <a:avLst/>
            </a:prstGeom>
            <a:ln w="22225">
              <a:solidFill>
                <a:schemeClr val="tx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41CFA1A-BCB2-4D8E-9061-DED637E52DCF}"/>
                </a:ext>
              </a:extLst>
            </p:cNvPr>
            <p:cNvSpPr/>
            <p:nvPr/>
          </p:nvSpPr>
          <p:spPr>
            <a:xfrm>
              <a:off x="9422809" y="1231730"/>
              <a:ext cx="2204594" cy="458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it-IT" sz="1400" b="1" dirty="0"/>
                <a:t>HTC </a:t>
              </a:r>
              <a:r>
                <a:rPr lang="it-IT" sz="1400" b="1" dirty="0" err="1"/>
                <a:t>plant</a:t>
              </a:r>
              <a:r>
                <a:rPr lang="it-IT" sz="1400" b="1" dirty="0"/>
                <a:t> 2</a:t>
              </a:r>
            </a:p>
          </p:txBody>
        </p:sp>
        <p:pic>
          <p:nvPicPr>
            <p:cNvPr id="36" name="Immagine 35" descr="Foto aerea San Colombano.jpg">
              <a:extLst>
                <a:ext uri="{FF2B5EF4-FFF2-40B4-BE49-F238E27FC236}">
                  <a16:creationId xmlns:a16="http://schemas.microsoft.com/office/drawing/2014/main" id="{C58C95B9-14C2-44AA-8F3C-E0A76A5EE9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4751" y="588674"/>
              <a:ext cx="1078875" cy="121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37" name="Connettore 1 27">
              <a:extLst>
                <a:ext uri="{FF2B5EF4-FFF2-40B4-BE49-F238E27FC236}">
                  <a16:creationId xmlns:a16="http://schemas.microsoft.com/office/drawing/2014/main" id="{4A7921ED-CDC9-4DE1-A256-7CF4B6A3230F}"/>
                </a:ext>
              </a:extLst>
            </p:cNvPr>
            <p:cNvCxnSpPr/>
            <p:nvPr/>
          </p:nvCxnSpPr>
          <p:spPr>
            <a:xfrm flipV="1">
              <a:off x="8407809" y="1577568"/>
              <a:ext cx="1015000" cy="945883"/>
            </a:xfrm>
            <a:prstGeom prst="line">
              <a:avLst/>
            </a:prstGeom>
            <a:ln w="22225">
              <a:solidFill>
                <a:srgbClr val="C0000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magine 37" descr="Foto aerea San Colombano.jpg">
              <a:extLst>
                <a:ext uri="{FF2B5EF4-FFF2-40B4-BE49-F238E27FC236}">
                  <a16:creationId xmlns:a16="http://schemas.microsoft.com/office/drawing/2014/main" id="{9B261876-7DE8-4483-BB16-B0C346767C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1420" y="1441362"/>
              <a:ext cx="1078875" cy="121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39" name="Connettore 1 32">
              <a:extLst>
                <a:ext uri="{FF2B5EF4-FFF2-40B4-BE49-F238E27FC236}">
                  <a16:creationId xmlns:a16="http://schemas.microsoft.com/office/drawing/2014/main" id="{C6B83BF6-67AA-45F0-B4E6-6308C879FB72}"/>
                </a:ext>
              </a:extLst>
            </p:cNvPr>
            <p:cNvCxnSpPr/>
            <p:nvPr/>
          </p:nvCxnSpPr>
          <p:spPr>
            <a:xfrm flipH="1">
              <a:off x="5778689" y="4295553"/>
              <a:ext cx="1196062" cy="947044"/>
            </a:xfrm>
            <a:prstGeom prst="line">
              <a:avLst/>
            </a:prstGeom>
            <a:ln w="22225">
              <a:solidFill>
                <a:schemeClr val="tx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magine 39" descr="Foto aerea San Colombano.jpg">
              <a:extLst>
                <a:ext uri="{FF2B5EF4-FFF2-40B4-BE49-F238E27FC236}">
                  <a16:creationId xmlns:a16="http://schemas.microsoft.com/office/drawing/2014/main" id="{FD6F7A3D-77F6-49EB-890A-F472088FFE3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418" y="4406103"/>
              <a:ext cx="1078875" cy="121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41" name="Connettore 1 36">
              <a:extLst>
                <a:ext uri="{FF2B5EF4-FFF2-40B4-BE49-F238E27FC236}">
                  <a16:creationId xmlns:a16="http://schemas.microsoft.com/office/drawing/2014/main" id="{E3D733FB-967C-45DA-9AAB-4576FCFAF46B}"/>
                </a:ext>
              </a:extLst>
            </p:cNvPr>
            <p:cNvCxnSpPr/>
            <p:nvPr/>
          </p:nvCxnSpPr>
          <p:spPr>
            <a:xfrm flipH="1">
              <a:off x="5671605" y="2903998"/>
              <a:ext cx="1196062" cy="947044"/>
            </a:xfrm>
            <a:prstGeom prst="line">
              <a:avLst/>
            </a:prstGeom>
            <a:ln w="22225">
              <a:solidFill>
                <a:schemeClr val="tx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magine 41" descr="Foto aerea San Colombano.jpg">
              <a:extLst>
                <a:ext uri="{FF2B5EF4-FFF2-40B4-BE49-F238E27FC236}">
                  <a16:creationId xmlns:a16="http://schemas.microsoft.com/office/drawing/2014/main" id="{2627CF72-2FE5-493D-B944-643531E63C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6334" y="3014548"/>
              <a:ext cx="1078875" cy="121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43" name="Connettore 1 38">
              <a:extLst>
                <a:ext uri="{FF2B5EF4-FFF2-40B4-BE49-F238E27FC236}">
                  <a16:creationId xmlns:a16="http://schemas.microsoft.com/office/drawing/2014/main" id="{BB26F707-F0D1-4277-A400-138CAD55BEF7}"/>
                </a:ext>
              </a:extLst>
            </p:cNvPr>
            <p:cNvCxnSpPr/>
            <p:nvPr/>
          </p:nvCxnSpPr>
          <p:spPr>
            <a:xfrm>
              <a:off x="9422809" y="2995715"/>
              <a:ext cx="1905092" cy="1145379"/>
            </a:xfrm>
            <a:prstGeom prst="line">
              <a:avLst/>
            </a:prstGeom>
            <a:ln w="22225">
              <a:solidFill>
                <a:schemeClr val="tx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Immagine 43" descr="Foto aerea San Colombano.jpg">
              <a:extLst>
                <a:ext uri="{FF2B5EF4-FFF2-40B4-BE49-F238E27FC236}">
                  <a16:creationId xmlns:a16="http://schemas.microsoft.com/office/drawing/2014/main" id="{65EF7CF8-3A9E-4E00-99DB-9D2766DE10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2630" y="3304600"/>
              <a:ext cx="1078875" cy="121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45" name="Connettore 1 41">
              <a:extLst>
                <a:ext uri="{FF2B5EF4-FFF2-40B4-BE49-F238E27FC236}">
                  <a16:creationId xmlns:a16="http://schemas.microsoft.com/office/drawing/2014/main" id="{104E0CF0-301F-41A9-AF71-A4804EB8AC14}"/>
                </a:ext>
              </a:extLst>
            </p:cNvPr>
            <p:cNvCxnSpPr/>
            <p:nvPr/>
          </p:nvCxnSpPr>
          <p:spPr>
            <a:xfrm>
              <a:off x="8811298" y="5299737"/>
              <a:ext cx="1500909" cy="1028975"/>
            </a:xfrm>
            <a:prstGeom prst="line">
              <a:avLst/>
            </a:prstGeom>
            <a:ln w="22225">
              <a:solidFill>
                <a:schemeClr val="tx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magine 45" descr="Foto aerea San Colombano.jpg">
              <a:extLst>
                <a:ext uri="{FF2B5EF4-FFF2-40B4-BE49-F238E27FC236}">
                  <a16:creationId xmlns:a16="http://schemas.microsoft.com/office/drawing/2014/main" id="{51F3C65E-943C-43C7-B59F-9E8B6B7AF65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6936" y="5492218"/>
              <a:ext cx="1078875" cy="121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99615AA3-D537-4206-8501-D0050BE9F673}"/>
                </a:ext>
              </a:extLst>
            </p:cNvPr>
            <p:cNvSpPr/>
            <p:nvPr/>
          </p:nvSpPr>
          <p:spPr>
            <a:xfrm>
              <a:off x="10457300" y="2938613"/>
              <a:ext cx="1719151" cy="458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it-IT" sz="1400" b="1" dirty="0"/>
                <a:t>WWTP </a:t>
              </a:r>
              <a:r>
                <a:rPr lang="it-IT" sz="1400" b="1" dirty="0" err="1"/>
                <a:t>i</a:t>
              </a:r>
              <a:r>
                <a:rPr lang="it-IT" sz="1400" b="1" baseline="30000" dirty="0" err="1"/>
                <a:t>th</a:t>
              </a:r>
              <a:endParaRPr lang="it-IT" sz="1400" b="1" baseline="30000" dirty="0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66604964-AED1-463C-AAC1-935A02E0A180}"/>
                </a:ext>
              </a:extLst>
            </p:cNvPr>
            <p:cNvSpPr/>
            <p:nvPr/>
          </p:nvSpPr>
          <p:spPr>
            <a:xfrm>
              <a:off x="9754395" y="4999155"/>
              <a:ext cx="2204594" cy="458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it-IT" sz="1400" b="1" dirty="0"/>
                <a:t>HTC </a:t>
              </a:r>
              <a:r>
                <a:rPr lang="it-IT" sz="1400" b="1" dirty="0" err="1"/>
                <a:t>plant</a:t>
              </a:r>
              <a:r>
                <a:rPr lang="it-IT" sz="1400" b="1" dirty="0"/>
                <a:t> 1</a:t>
              </a:r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2828C2D-BC40-4FB0-AB5C-90B011C4CEF1}"/>
              </a:ext>
            </a:extLst>
          </p:cNvPr>
          <p:cNvSpPr txBox="1"/>
          <p:nvPr/>
        </p:nvSpPr>
        <p:spPr>
          <a:xfrm rot="21577711">
            <a:off x="4096598" y="5347314"/>
            <a:ext cx="42175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Soluzione ottimale</a:t>
            </a:r>
          </a:p>
          <a:p>
            <a:pPr algn="ctr"/>
            <a:r>
              <a:rPr lang="it-IT" sz="1200" i="1" dirty="0"/>
              <a:t>la migliore soluzione per le attività di produzione, raccolta, trasporto e conferimento dei fanghi biologici prodotti dai depuratori verso l’impianto HTC</a:t>
            </a:r>
          </a:p>
        </p:txBody>
      </p:sp>
      <p:sp>
        <p:nvSpPr>
          <p:cNvPr id="50" name="Freccia a destra 49">
            <a:extLst>
              <a:ext uri="{FF2B5EF4-FFF2-40B4-BE49-F238E27FC236}">
                <a16:creationId xmlns:a16="http://schemas.microsoft.com/office/drawing/2014/main" id="{329A1B19-AFA3-4A17-A169-AA218362D75C}"/>
              </a:ext>
            </a:extLst>
          </p:cNvPr>
          <p:cNvSpPr/>
          <p:nvPr/>
        </p:nvSpPr>
        <p:spPr>
          <a:xfrm>
            <a:off x="2556836" y="5532619"/>
            <a:ext cx="1612992" cy="551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Picture 8" descr="Risultati immagini per database server">
            <a:extLst>
              <a:ext uri="{FF2B5EF4-FFF2-40B4-BE49-F238E27FC236}">
                <a16:creationId xmlns:a16="http://schemas.microsoft.com/office/drawing/2014/main" id="{92C1BCAC-BD1B-43CB-8489-6AC068D6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3" y="3720315"/>
            <a:ext cx="1174841" cy="14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5F73BA3D-FF74-46DF-B1F6-951DB048EFEA}"/>
              </a:ext>
            </a:extLst>
          </p:cNvPr>
          <p:cNvSpPr/>
          <p:nvPr/>
        </p:nvSpPr>
        <p:spPr>
          <a:xfrm>
            <a:off x="315562" y="855024"/>
            <a:ext cx="85593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/>
              <a:t>Sviluppo di una piattaforma tecnologica che, in base alle condizioni al contorno derivanti dal sistema di monitoraggio, permetterà di </a:t>
            </a:r>
            <a:r>
              <a:rPr lang="it-IT" sz="1700" b="1" dirty="0"/>
              <a:t>stabilire la configurazione di sistema (economica, ambientale, sociale) più vantaggiosa</a:t>
            </a:r>
            <a:r>
              <a:rPr lang="it-IT" sz="1700" dirty="0"/>
              <a:t> e individuare quali soluzioni e modalità operative garantiscono l’ottimizzazione del sistema dai vari punti di vista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826E061E-CA2C-485F-BBD3-4FD8C8097FE4}"/>
              </a:ext>
            </a:extLst>
          </p:cNvPr>
          <p:cNvSpPr/>
          <p:nvPr/>
        </p:nvSpPr>
        <p:spPr>
          <a:xfrm>
            <a:off x="1802082" y="4724695"/>
            <a:ext cx="310028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i="1" dirty="0"/>
              <a:t>Due modelli matematici di simulazione (produzione fanghi di depurazione dagli impianti di smaltimento e prodotto finale dagli impianti di carbonizzazione)</a:t>
            </a:r>
          </a:p>
        </p:txBody>
      </p:sp>
      <p:sp>
        <p:nvSpPr>
          <p:cNvPr id="54" name="Freccia in giù 53">
            <a:extLst>
              <a:ext uri="{FF2B5EF4-FFF2-40B4-BE49-F238E27FC236}">
                <a16:creationId xmlns:a16="http://schemas.microsoft.com/office/drawing/2014/main" id="{BF5864A5-7AA2-407C-8030-29B598CD6667}"/>
              </a:ext>
            </a:extLst>
          </p:cNvPr>
          <p:cNvSpPr/>
          <p:nvPr/>
        </p:nvSpPr>
        <p:spPr>
          <a:xfrm rot="2836935">
            <a:off x="1295729" y="3134226"/>
            <a:ext cx="337275" cy="56763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reccia in giù 54">
            <a:extLst>
              <a:ext uri="{FF2B5EF4-FFF2-40B4-BE49-F238E27FC236}">
                <a16:creationId xmlns:a16="http://schemas.microsoft.com/office/drawing/2014/main" id="{08DA753D-C85F-4552-B745-E12EA6A09019}"/>
              </a:ext>
            </a:extLst>
          </p:cNvPr>
          <p:cNvSpPr/>
          <p:nvPr/>
        </p:nvSpPr>
        <p:spPr>
          <a:xfrm rot="3556080">
            <a:off x="1805831" y="3791613"/>
            <a:ext cx="337275" cy="56763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5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La produzione dei fanghi di depurazione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D6AB19-3CDB-408C-BFB0-53AB8085283E}"/>
              </a:ext>
            </a:extLst>
          </p:cNvPr>
          <p:cNvSpPr txBox="1"/>
          <p:nvPr/>
        </p:nvSpPr>
        <p:spPr>
          <a:xfrm>
            <a:off x="303678" y="955202"/>
            <a:ext cx="871281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Acque Industriali s.r.l. (</a:t>
            </a:r>
            <a:r>
              <a:rPr lang="en-US" sz="2200" dirty="0" err="1"/>
              <a:t>capofila</a:t>
            </a:r>
            <a:r>
              <a:rPr lang="en-US" sz="2200" dirty="0"/>
              <a:t>)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/>
              <a:t>Ingelia</a:t>
            </a:r>
            <a:r>
              <a:rPr lang="en-US" sz="2200" dirty="0"/>
              <a:t> Italia </a:t>
            </a:r>
            <a:r>
              <a:rPr lang="en-US" sz="2200" dirty="0" err="1"/>
              <a:t>s.p.a</a:t>
            </a:r>
            <a:r>
              <a:rPr lang="en-US" sz="2200" dirty="0"/>
              <a:t>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/>
              <a:t>Consorzio</a:t>
            </a:r>
            <a:r>
              <a:rPr lang="en-US" sz="2200" dirty="0"/>
              <a:t> </a:t>
            </a:r>
            <a:r>
              <a:rPr lang="en-US" sz="2200" dirty="0" err="1"/>
              <a:t>interuniversitario</a:t>
            </a:r>
            <a:r>
              <a:rPr lang="en-US" sz="2200" dirty="0"/>
              <a:t> di </a:t>
            </a:r>
            <a:r>
              <a:rPr lang="en-US" sz="2200" dirty="0" err="1"/>
              <a:t>Scienza</a:t>
            </a:r>
            <a:r>
              <a:rPr lang="en-US" sz="2200" dirty="0"/>
              <a:t> e </a:t>
            </a:r>
            <a:r>
              <a:rPr lang="en-US" sz="2200" dirty="0" err="1"/>
              <a:t>Tecnologia</a:t>
            </a:r>
            <a:r>
              <a:rPr lang="en-US" sz="2200" dirty="0"/>
              <a:t> </a:t>
            </a:r>
            <a:r>
              <a:rPr lang="en-US" sz="2200" dirty="0" err="1"/>
              <a:t>dei</a:t>
            </a:r>
            <a:r>
              <a:rPr lang="en-US" sz="2200" dirty="0"/>
              <a:t> </a:t>
            </a:r>
            <a:r>
              <a:rPr lang="en-US" sz="2200" dirty="0" err="1"/>
              <a:t>materiali</a:t>
            </a:r>
            <a:r>
              <a:rPr lang="en-US" sz="2200" dirty="0"/>
              <a:t>                              (INSTM) </a:t>
            </a:r>
            <a:r>
              <a:rPr lang="en-US" sz="2200" dirty="0" err="1"/>
              <a:t>che</a:t>
            </a:r>
            <a:r>
              <a:rPr lang="en-US" sz="2200" dirty="0"/>
              <a:t> opera </a:t>
            </a:r>
            <a:r>
              <a:rPr lang="en-US" sz="2200" dirty="0" err="1"/>
              <a:t>attraverso</a:t>
            </a:r>
            <a:r>
              <a:rPr lang="en-US" sz="2200" dirty="0"/>
              <a:t> 3 </a:t>
            </a:r>
            <a:r>
              <a:rPr lang="en-US" sz="2200" dirty="0" err="1"/>
              <a:t>unità</a:t>
            </a:r>
            <a:r>
              <a:rPr lang="en-US" sz="2200" dirty="0"/>
              <a:t> operative:</a:t>
            </a:r>
          </a:p>
          <a:p>
            <a:pPr marL="360363" indent="-360363"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000" dirty="0"/>
              <a:t>- </a:t>
            </a:r>
            <a:r>
              <a:rPr lang="en-US" sz="2000" dirty="0" err="1"/>
              <a:t>Dipartimento</a:t>
            </a:r>
            <a:r>
              <a:rPr lang="en-US" sz="2000" dirty="0"/>
              <a:t> di </a:t>
            </a:r>
            <a:r>
              <a:rPr lang="en-US" sz="2000" dirty="0" err="1"/>
              <a:t>Ingegneria</a:t>
            </a:r>
            <a:r>
              <a:rPr lang="en-US" sz="2000" dirty="0"/>
              <a:t> </a:t>
            </a:r>
            <a:r>
              <a:rPr lang="en-US" sz="2000" dirty="0" err="1"/>
              <a:t>Civile</a:t>
            </a:r>
            <a:r>
              <a:rPr lang="en-US" sz="2000" dirty="0"/>
              <a:t> e </a:t>
            </a:r>
            <a:r>
              <a:rPr lang="en-US" sz="2000" dirty="0" err="1"/>
              <a:t>Ambientale</a:t>
            </a:r>
            <a:r>
              <a:rPr lang="en-US" sz="2000" dirty="0"/>
              <a:t> - </a:t>
            </a:r>
            <a:r>
              <a:rPr lang="en-US" sz="2000" dirty="0" err="1"/>
              <a:t>Università</a:t>
            </a:r>
            <a:r>
              <a:rPr lang="en-US" sz="2000" dirty="0"/>
              <a:t> di Firenze</a:t>
            </a:r>
          </a:p>
          <a:p>
            <a:pPr marL="360363" indent="-360363">
              <a:spcAft>
                <a:spcPts val="600"/>
              </a:spcAft>
            </a:pPr>
            <a:r>
              <a:rPr lang="en-US" sz="2000" dirty="0"/>
              <a:t>	- </a:t>
            </a:r>
            <a:r>
              <a:rPr lang="en-US" sz="2000" dirty="0" err="1"/>
              <a:t>Dipartimento</a:t>
            </a:r>
            <a:r>
              <a:rPr lang="en-US" sz="2000" dirty="0"/>
              <a:t> di </a:t>
            </a:r>
            <a:r>
              <a:rPr lang="en-US" sz="2000" dirty="0" err="1"/>
              <a:t>Ingegneria</a:t>
            </a:r>
            <a:r>
              <a:rPr lang="en-US" sz="2000" dirty="0"/>
              <a:t> </a:t>
            </a:r>
            <a:r>
              <a:rPr lang="en-US" sz="2000" dirty="0" err="1"/>
              <a:t>Civile</a:t>
            </a:r>
            <a:r>
              <a:rPr lang="en-US" sz="2000" dirty="0"/>
              <a:t> e </a:t>
            </a:r>
            <a:r>
              <a:rPr lang="en-US" sz="2000" dirty="0" err="1"/>
              <a:t>Industriale</a:t>
            </a:r>
            <a:r>
              <a:rPr lang="en-US" sz="2000" dirty="0"/>
              <a:t> - </a:t>
            </a:r>
            <a:r>
              <a:rPr lang="en-US" sz="2000" dirty="0" err="1"/>
              <a:t>Università</a:t>
            </a:r>
            <a:r>
              <a:rPr lang="en-US" sz="2000" dirty="0"/>
              <a:t> di Pisa</a:t>
            </a:r>
          </a:p>
          <a:p>
            <a:pPr marL="360363" indent="-360363">
              <a:spcAft>
                <a:spcPts val="600"/>
              </a:spcAft>
            </a:pPr>
            <a:r>
              <a:rPr lang="en-US" sz="2000" dirty="0"/>
              <a:t>	- </a:t>
            </a:r>
            <a:r>
              <a:rPr lang="en-US" sz="2000" dirty="0" err="1"/>
              <a:t>Dipartimento</a:t>
            </a:r>
            <a:r>
              <a:rPr lang="en-US" sz="2000" dirty="0"/>
              <a:t> di </a:t>
            </a:r>
            <a:r>
              <a:rPr lang="en-US" sz="2000" dirty="0" err="1"/>
              <a:t>Scienze</a:t>
            </a:r>
            <a:r>
              <a:rPr lang="en-US" sz="2000" dirty="0"/>
              <a:t> </a:t>
            </a:r>
            <a:r>
              <a:rPr lang="en-US" sz="2000" dirty="0" err="1"/>
              <a:t>fisiche</a:t>
            </a:r>
            <a:r>
              <a:rPr lang="en-US" sz="2000" dirty="0"/>
              <a:t>, </a:t>
            </a:r>
            <a:r>
              <a:rPr lang="en-US" sz="2000" dirty="0" err="1"/>
              <a:t>della</a:t>
            </a:r>
            <a:r>
              <a:rPr lang="en-US" sz="2000" dirty="0"/>
              <a:t> terra e </a:t>
            </a:r>
            <a:r>
              <a:rPr lang="en-US" sz="2000" dirty="0" err="1"/>
              <a:t>dell’ambiente</a:t>
            </a:r>
            <a:r>
              <a:rPr lang="it-IT" sz="2000" dirty="0"/>
              <a:t> – </a:t>
            </a:r>
            <a:r>
              <a:rPr lang="en-US" sz="2000" dirty="0"/>
              <a:t>Univ. di Siena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ERGO s.r.l. Spin-off of Scuola Superiore S. Anna di Pisa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NEXT GENOMICS s.r.l.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P.H. </a:t>
            </a:r>
            <a:r>
              <a:rPr lang="en-US" sz="2200" dirty="0" err="1"/>
              <a:t>s.r.l</a:t>
            </a:r>
            <a:r>
              <a:rPr lang="en-US" sz="2200" dirty="0"/>
              <a:t>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TERRE LOGICHE </a:t>
            </a:r>
            <a:r>
              <a:rPr lang="en-US" sz="2200" dirty="0" err="1"/>
              <a:t>s.r.l</a:t>
            </a:r>
            <a:r>
              <a:rPr lang="en-US" sz="22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804F81-63EB-45DA-BB07-5515DCEBC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64" y="5977308"/>
            <a:ext cx="1907924" cy="3608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3F1638-0848-41D7-9CBC-03259806E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2"/>
          <a:stretch/>
        </p:blipFill>
        <p:spPr>
          <a:xfrm>
            <a:off x="6529412" y="5175607"/>
            <a:ext cx="813056" cy="13402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D792CE-DCCD-40F3-965F-E915C7B93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30" y="5957363"/>
            <a:ext cx="1633662" cy="5222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DEFE02F-61EE-4B3B-A0C8-3E98000F7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50" y="5305020"/>
            <a:ext cx="1292033" cy="6732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23BA190-7589-4CF3-9ABA-467C32344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62" y="849907"/>
            <a:ext cx="790575" cy="10085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A37D40C-9E55-4656-BCF3-6F74D7A9B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9" y="982549"/>
            <a:ext cx="1000959" cy="80928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4E2BA68-A253-40E0-B7ED-AAFBD4B9A5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64" y="4570850"/>
            <a:ext cx="1198076" cy="67164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AC73B38-0FCA-441B-BFF3-98FE2C450F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16" y="4499681"/>
            <a:ext cx="927841" cy="84223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10EEF78-639D-4DB2-AB56-B78FA50FF5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28" y="4482969"/>
            <a:ext cx="842234" cy="842234"/>
          </a:xfrm>
          <a:prstGeom prst="rect">
            <a:avLst/>
          </a:prstGeom>
        </p:spPr>
      </p:pic>
      <p:pic>
        <p:nvPicPr>
          <p:cNvPr id="24" name="Picture 8" descr="dicea header">
            <a:extLst>
              <a:ext uri="{FF2B5EF4-FFF2-40B4-BE49-F238E27FC236}">
                <a16:creationId xmlns:a16="http://schemas.microsoft.com/office/drawing/2014/main" id="{4E823937-1297-4B22-ABA7-387656F7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3304" t="16420" r="63187"/>
          <a:stretch>
            <a:fillRect/>
          </a:stretch>
        </p:blipFill>
        <p:spPr bwMode="auto">
          <a:xfrm>
            <a:off x="5339178" y="4519553"/>
            <a:ext cx="1545251" cy="802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98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La produzione dei fanghi di depurazione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A81EB0C-A1A8-4107-B13D-0B0E1E83813B}"/>
              </a:ext>
            </a:extLst>
          </p:cNvPr>
          <p:cNvSpPr/>
          <p:nvPr/>
        </p:nvSpPr>
        <p:spPr>
          <a:xfrm>
            <a:off x="796062" y="1632024"/>
            <a:ext cx="7883761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64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Grazie</a:t>
            </a:r>
            <a:r>
              <a:rPr lang="en-US" sz="6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per </a:t>
            </a:r>
            <a:r>
              <a:rPr lang="en-US" sz="64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l’attenzione</a:t>
            </a:r>
            <a:r>
              <a:rPr lang="en-US" sz="6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08873AA-1724-4406-810E-CA2C45D3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479" y="2907773"/>
            <a:ext cx="495404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bg1"/>
                </a:solidFill>
                <a:latin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bg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kern="0" dirty="0">
                <a:solidFill>
                  <a:srgbClr val="C00000"/>
                </a:solidFill>
                <a:latin typeface="+mn-lt"/>
              </a:rPr>
              <a:t>Riccardo Gori – Università di Firenze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4FA8217-7EBA-401E-98D5-C7FD5193D4DC}"/>
              </a:ext>
            </a:extLst>
          </p:cNvPr>
          <p:cNvSpPr/>
          <p:nvPr/>
        </p:nvSpPr>
        <p:spPr>
          <a:xfrm>
            <a:off x="3759478" y="3189788"/>
            <a:ext cx="4202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kern="0" dirty="0">
                <a:solidFill>
                  <a:srgbClr val="C00000"/>
                </a:solidFill>
                <a:hlinkClick r:id="rId2"/>
              </a:rPr>
              <a:t>riccardo.gori@unifi.it</a:t>
            </a:r>
            <a:endParaRPr lang="en-US" sz="2100" kern="0" dirty="0">
              <a:solidFill>
                <a:srgbClr val="C00000"/>
              </a:solidFill>
            </a:endParaRPr>
          </a:p>
        </p:txBody>
      </p:sp>
      <p:pic>
        <p:nvPicPr>
          <p:cNvPr id="19" name="Picture 8" descr="dicea header">
            <a:extLst>
              <a:ext uri="{FF2B5EF4-FFF2-40B4-BE49-F238E27FC236}">
                <a16:creationId xmlns:a16="http://schemas.microsoft.com/office/drawing/2014/main" id="{B39269C1-A62E-40C7-ADCF-E29CB604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304" t="16420" r="63187"/>
          <a:stretch>
            <a:fillRect/>
          </a:stretch>
        </p:blipFill>
        <p:spPr bwMode="auto">
          <a:xfrm>
            <a:off x="1983694" y="2874440"/>
            <a:ext cx="1580028" cy="8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F4C5D29-DE97-4D82-AC15-E98950D26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" y="4676418"/>
            <a:ext cx="592931" cy="75638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85819FD-E720-4AE7-B724-833D56C4C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285087"/>
            <a:ext cx="873919" cy="70657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B737985-4D9F-49BE-895B-EE9FE1EBB8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9" y="4121077"/>
            <a:ext cx="862580" cy="78299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BDCF7D7-ACC1-4499-90A4-75545E608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14" y="4975003"/>
            <a:ext cx="1961933" cy="37103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2166756-25D1-44A8-BE85-EA72E85AE0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60" y="4689854"/>
            <a:ext cx="708224" cy="70822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1FA2410-5EAC-43A1-A39E-4AD3957F4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44" y="4311287"/>
            <a:ext cx="1167224" cy="60818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28860F10-F0A4-4D6F-866A-F793510C9D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2"/>
          <a:stretch/>
        </p:blipFill>
        <p:spPr>
          <a:xfrm>
            <a:off x="5466719" y="3989607"/>
            <a:ext cx="812638" cy="133958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C8F2DEE4-622E-4749-8A10-E8AADDB4CA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84" y="4790839"/>
            <a:ext cx="997248" cy="55906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BD7FA4D3-FDDC-4561-B6D5-1645345586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99" y="4251490"/>
            <a:ext cx="1633288" cy="522167"/>
          </a:xfrm>
          <a:prstGeom prst="rect">
            <a:avLst/>
          </a:prstGeom>
        </p:spPr>
      </p:pic>
      <p:pic>
        <p:nvPicPr>
          <p:cNvPr id="34" name="Picture 8" descr="dicea header">
            <a:extLst>
              <a:ext uri="{FF2B5EF4-FFF2-40B4-BE49-F238E27FC236}">
                <a16:creationId xmlns:a16="http://schemas.microsoft.com/office/drawing/2014/main" id="{D9D44226-B58C-43A8-A00F-9D9A4A1E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304" t="16420" r="63187"/>
          <a:stretch>
            <a:fillRect/>
          </a:stretch>
        </p:blipFill>
        <p:spPr bwMode="auto">
          <a:xfrm>
            <a:off x="2802770" y="4169379"/>
            <a:ext cx="1057433" cy="5491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287332-917F-4449-9044-3956D405F62F}"/>
              </a:ext>
            </a:extLst>
          </p:cNvPr>
          <p:cNvSpPr txBox="1"/>
          <p:nvPr/>
        </p:nvSpPr>
        <p:spPr>
          <a:xfrm>
            <a:off x="1979712" y="5817184"/>
            <a:ext cx="458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www.sludge4puntozero.it</a:t>
            </a:r>
          </a:p>
        </p:txBody>
      </p:sp>
    </p:spTree>
    <p:extLst>
      <p:ext uri="{BB962C8B-B14F-4D97-AF65-F5344CB8AC3E}">
        <p14:creationId xmlns:p14="http://schemas.microsoft.com/office/powerpoint/2010/main" val="14658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6779" y="136059"/>
            <a:ext cx="61378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La produzione dei fanghi di depurazione</a:t>
            </a:r>
          </a:p>
        </p:txBody>
      </p:sp>
      <p:pic>
        <p:nvPicPr>
          <p:cNvPr id="6" name="Picture 2" descr="http://www.autoritaidrica.toscana.it/pages/mappa.png">
            <a:extLst>
              <a:ext uri="{FF2B5EF4-FFF2-40B4-BE49-F238E27FC236}">
                <a16:creationId xmlns:a16="http://schemas.microsoft.com/office/drawing/2014/main" id="{4916258E-0871-4698-91DD-D8E72E7B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21" y="923929"/>
            <a:ext cx="5493488" cy="43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e:Map Region of Toscana.svg">
            <a:extLst>
              <a:ext uri="{FF2B5EF4-FFF2-40B4-BE49-F238E27FC236}">
                <a16:creationId xmlns:a16="http://schemas.microsoft.com/office/drawing/2014/main" id="{87229F27-E821-456F-95C7-80DBFC31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5" y="1435020"/>
            <a:ext cx="1734809" cy="21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9">
            <a:extLst>
              <a:ext uri="{FF2B5EF4-FFF2-40B4-BE49-F238E27FC236}">
                <a16:creationId xmlns:a16="http://schemas.microsoft.com/office/drawing/2014/main" id="{E1265EAD-0A04-4063-8DCD-6E0286B2BAFC}"/>
              </a:ext>
            </a:extLst>
          </p:cNvPr>
          <p:cNvCxnSpPr>
            <a:cxnSpLocks/>
          </p:cNvCxnSpPr>
          <p:nvPr/>
        </p:nvCxnSpPr>
        <p:spPr>
          <a:xfrm flipV="1">
            <a:off x="992909" y="1041400"/>
            <a:ext cx="3399424" cy="97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11">
            <a:extLst>
              <a:ext uri="{FF2B5EF4-FFF2-40B4-BE49-F238E27FC236}">
                <a16:creationId xmlns:a16="http://schemas.microsoft.com/office/drawing/2014/main" id="{A0CDF57C-A712-4ED1-B955-77E8731FDA02}"/>
              </a:ext>
            </a:extLst>
          </p:cNvPr>
          <p:cNvCxnSpPr>
            <a:cxnSpLocks/>
          </p:cNvCxnSpPr>
          <p:nvPr/>
        </p:nvCxnSpPr>
        <p:spPr>
          <a:xfrm>
            <a:off x="1199146" y="2396318"/>
            <a:ext cx="5137645" cy="254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55796EA3-2BC8-46CE-B6CA-A9778A383D24}"/>
              </a:ext>
            </a:extLst>
          </p:cNvPr>
          <p:cNvSpPr/>
          <p:nvPr/>
        </p:nvSpPr>
        <p:spPr>
          <a:xfrm>
            <a:off x="5683664" y="782626"/>
            <a:ext cx="1353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Gaia </a:t>
            </a:r>
            <a:r>
              <a:rPr lang="it-IT" dirty="0" err="1"/>
              <a:t>s.p.a.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BF3555-0E24-41BE-9110-995636AEF403}"/>
              </a:ext>
            </a:extLst>
          </p:cNvPr>
          <p:cNvSpPr/>
          <p:nvPr/>
        </p:nvSpPr>
        <p:spPr>
          <a:xfrm>
            <a:off x="7037592" y="817841"/>
            <a:ext cx="1458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dirty="0" err="1"/>
              <a:t>Publiacqua</a:t>
            </a:r>
            <a:endParaRPr lang="it-IT" dirty="0"/>
          </a:p>
          <a:p>
            <a:pPr algn="ctr" fontAlgn="base"/>
            <a:r>
              <a:rPr lang="it-IT" dirty="0" err="1"/>
              <a:t>s.p.a.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2E40F23-AB10-4EA5-89C0-98893D41B9B5}"/>
              </a:ext>
            </a:extLst>
          </p:cNvPr>
          <p:cNvSpPr/>
          <p:nvPr/>
        </p:nvSpPr>
        <p:spPr>
          <a:xfrm>
            <a:off x="7370828" y="3069137"/>
            <a:ext cx="131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dirty="0"/>
              <a:t>Nuove </a:t>
            </a:r>
          </a:p>
          <a:p>
            <a:pPr algn="ctr" fontAlgn="base"/>
            <a:r>
              <a:rPr lang="it-IT" dirty="0"/>
              <a:t>acque </a:t>
            </a:r>
            <a:r>
              <a:rPr lang="it-IT" dirty="0" err="1"/>
              <a:t>s.p.a.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24590DB-9CFC-4672-91AD-5C6EF071C434}"/>
              </a:ext>
            </a:extLst>
          </p:cNvPr>
          <p:cNvSpPr/>
          <p:nvPr/>
        </p:nvSpPr>
        <p:spPr>
          <a:xfrm>
            <a:off x="6436416" y="4795425"/>
            <a:ext cx="222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it-IT" dirty="0"/>
              <a:t>Acquedotto del </a:t>
            </a:r>
          </a:p>
          <a:p>
            <a:pPr algn="r" fontAlgn="base"/>
            <a:r>
              <a:rPr lang="it-IT" dirty="0"/>
              <a:t>Fiora s.p.a.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D256F2E-3B12-45C3-B02A-85B0FEC270A8}"/>
              </a:ext>
            </a:extLst>
          </p:cNvPr>
          <p:cNvSpPr/>
          <p:nvPr/>
        </p:nvSpPr>
        <p:spPr>
          <a:xfrm>
            <a:off x="3289722" y="3125400"/>
            <a:ext cx="1453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ASA </a:t>
            </a:r>
            <a:r>
              <a:rPr lang="it-IT" dirty="0" err="1"/>
              <a:t>s.p.a.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7133194-FC67-4067-9AE6-4F5B65F58B49}"/>
              </a:ext>
            </a:extLst>
          </p:cNvPr>
          <p:cNvSpPr/>
          <p:nvPr/>
        </p:nvSpPr>
        <p:spPr>
          <a:xfrm>
            <a:off x="2868643" y="2519276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Acque s.p.a.</a:t>
            </a:r>
          </a:p>
        </p:txBody>
      </p:sp>
      <p:cxnSp>
        <p:nvCxnSpPr>
          <p:cNvPr id="16" name="Connettore 1 21">
            <a:extLst>
              <a:ext uri="{FF2B5EF4-FFF2-40B4-BE49-F238E27FC236}">
                <a16:creationId xmlns:a16="http://schemas.microsoft.com/office/drawing/2014/main" id="{CFB74E12-745A-4E62-B2AD-5CFB04D4E82F}"/>
              </a:ext>
            </a:extLst>
          </p:cNvPr>
          <p:cNvCxnSpPr/>
          <p:nvPr/>
        </p:nvCxnSpPr>
        <p:spPr>
          <a:xfrm flipV="1">
            <a:off x="4913328" y="923929"/>
            <a:ext cx="754937" cy="550619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23">
            <a:extLst>
              <a:ext uri="{FF2B5EF4-FFF2-40B4-BE49-F238E27FC236}">
                <a16:creationId xmlns:a16="http://schemas.microsoft.com/office/drawing/2014/main" id="{9C97F8F8-DDB8-4F62-8F8B-5CFD55D96120}"/>
              </a:ext>
            </a:extLst>
          </p:cNvPr>
          <p:cNvCxnSpPr/>
          <p:nvPr/>
        </p:nvCxnSpPr>
        <p:spPr>
          <a:xfrm flipV="1">
            <a:off x="6445411" y="1102131"/>
            <a:ext cx="1015000" cy="945883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26">
            <a:extLst>
              <a:ext uri="{FF2B5EF4-FFF2-40B4-BE49-F238E27FC236}">
                <a16:creationId xmlns:a16="http://schemas.microsoft.com/office/drawing/2014/main" id="{D1E3C251-DBF7-43BD-AD45-FE17368B92C1}"/>
              </a:ext>
            </a:extLst>
          </p:cNvPr>
          <p:cNvCxnSpPr/>
          <p:nvPr/>
        </p:nvCxnSpPr>
        <p:spPr>
          <a:xfrm>
            <a:off x="7329276" y="2697868"/>
            <a:ext cx="792534" cy="369331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28">
            <a:extLst>
              <a:ext uri="{FF2B5EF4-FFF2-40B4-BE49-F238E27FC236}">
                <a16:creationId xmlns:a16="http://schemas.microsoft.com/office/drawing/2014/main" id="{982C1592-4DFF-4B82-A3AC-4847640C3646}"/>
              </a:ext>
            </a:extLst>
          </p:cNvPr>
          <p:cNvCxnSpPr/>
          <p:nvPr/>
        </p:nvCxnSpPr>
        <p:spPr>
          <a:xfrm flipH="1">
            <a:off x="4191441" y="2474007"/>
            <a:ext cx="1186672" cy="223860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30">
            <a:extLst>
              <a:ext uri="{FF2B5EF4-FFF2-40B4-BE49-F238E27FC236}">
                <a16:creationId xmlns:a16="http://schemas.microsoft.com/office/drawing/2014/main" id="{B08ACDEF-9AA5-406D-BF02-8F7BCEC86578}"/>
              </a:ext>
            </a:extLst>
          </p:cNvPr>
          <p:cNvCxnSpPr/>
          <p:nvPr/>
        </p:nvCxnSpPr>
        <p:spPr>
          <a:xfrm flipH="1">
            <a:off x="4392333" y="3229874"/>
            <a:ext cx="1142223" cy="80192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32">
            <a:extLst>
              <a:ext uri="{FF2B5EF4-FFF2-40B4-BE49-F238E27FC236}">
                <a16:creationId xmlns:a16="http://schemas.microsoft.com/office/drawing/2014/main" id="{037418BF-9C28-41C5-B15F-C021F0AA8763}"/>
              </a:ext>
            </a:extLst>
          </p:cNvPr>
          <p:cNvCxnSpPr/>
          <p:nvPr/>
        </p:nvCxnSpPr>
        <p:spPr>
          <a:xfrm>
            <a:off x="6445411" y="3974004"/>
            <a:ext cx="1015000" cy="966756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2EE0E2C7-CECA-4403-9F20-6843A8294BCB}"/>
              </a:ext>
            </a:extLst>
          </p:cNvPr>
          <p:cNvSpPr/>
          <p:nvPr/>
        </p:nvSpPr>
        <p:spPr>
          <a:xfrm>
            <a:off x="2874427" y="1741699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Geal s.p.a.</a:t>
            </a:r>
          </a:p>
        </p:txBody>
      </p:sp>
      <p:cxnSp>
        <p:nvCxnSpPr>
          <p:cNvPr id="23" name="Connettore 1 37">
            <a:extLst>
              <a:ext uri="{FF2B5EF4-FFF2-40B4-BE49-F238E27FC236}">
                <a16:creationId xmlns:a16="http://schemas.microsoft.com/office/drawing/2014/main" id="{59D7B9BB-4EB5-489C-905A-86AAD3F3A171}"/>
              </a:ext>
            </a:extLst>
          </p:cNvPr>
          <p:cNvCxnSpPr/>
          <p:nvPr/>
        </p:nvCxnSpPr>
        <p:spPr>
          <a:xfrm flipH="1" flipV="1">
            <a:off x="4191442" y="1953012"/>
            <a:ext cx="1086125" cy="190005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3CB1CA7F-57AB-4588-8091-5B5B661109A7}"/>
              </a:ext>
            </a:extLst>
          </p:cNvPr>
          <p:cNvSpPr/>
          <p:nvPr/>
        </p:nvSpPr>
        <p:spPr>
          <a:xfrm>
            <a:off x="223544" y="5192512"/>
            <a:ext cx="83049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- Produzione annua su base regionale: 110.000 ton</a:t>
            </a:r>
          </a:p>
          <a:p>
            <a:r>
              <a:rPr lang="it-IT" sz="2200" dirty="0"/>
              <a:t>- Atteso un incremento fino a 130.000 ton/y</a:t>
            </a:r>
          </a:p>
          <a:p>
            <a:r>
              <a:rPr lang="it-IT" sz="2200" dirty="0"/>
              <a:t>- circa il 47% del fango è prodotto in 11 impianti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D58B1EC2-328E-48EC-ADB5-FAC2CB34E8E4}"/>
              </a:ext>
            </a:extLst>
          </p:cNvPr>
          <p:cNvSpPr/>
          <p:nvPr/>
        </p:nvSpPr>
        <p:spPr>
          <a:xfrm>
            <a:off x="460155" y="3090300"/>
            <a:ext cx="8167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400" b="1" dirty="0"/>
          </a:p>
          <a:p>
            <a:pPr algn="ctr"/>
            <a:r>
              <a:rPr lang="it-IT" sz="4400" b="1" dirty="0"/>
              <a:t>~ 11 ∙10</a:t>
            </a:r>
            <a:r>
              <a:rPr lang="it-IT" sz="4400" b="1" baseline="30000" dirty="0"/>
              <a:t>6</a:t>
            </a:r>
            <a:r>
              <a:rPr lang="it-IT" sz="4400" b="1" dirty="0"/>
              <a:t> </a:t>
            </a:r>
            <a:r>
              <a:rPr lang="it-IT" sz="4400" b="1" dirty="0" err="1"/>
              <a:t>tonSS</a:t>
            </a:r>
            <a:r>
              <a:rPr lang="it-IT" sz="4400" b="1" dirty="0"/>
              <a:t>/y</a:t>
            </a:r>
          </a:p>
          <a:p>
            <a:pPr algn="ctr"/>
            <a:r>
              <a:rPr lang="it-IT" sz="4400" b="1" dirty="0"/>
              <a:t>in EU 28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4EBE7935-C4C9-4B46-A86A-71B879C90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0" y="905139"/>
            <a:ext cx="4161324" cy="27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2" grpId="0"/>
      <p:bldP spid="24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2874" y="136059"/>
            <a:ext cx="6351739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Lo smaltimento dei fanghi di depurazione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987B4B4-A675-4D63-AB8D-874FD5ECCBC3}"/>
              </a:ext>
            </a:extLst>
          </p:cNvPr>
          <p:cNvSpPr txBox="1"/>
          <p:nvPr/>
        </p:nvSpPr>
        <p:spPr>
          <a:xfrm>
            <a:off x="299521" y="970850"/>
            <a:ext cx="11799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/>
              <a:t>Fino al 2016: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200" dirty="0"/>
              <a:t>30 – 40 % del fango smaltito in agricoltura (in Toscana)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200" dirty="0"/>
              <a:t>60 – 70 % inviato al compostaggio (non solo in Toscana)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200" dirty="0"/>
              <a:t>5 % inviato in discarica</a:t>
            </a:r>
          </a:p>
          <a:p>
            <a:pPr algn="just"/>
            <a:endParaRPr lang="it-IT" sz="220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437A9E6-BEA1-4142-BDC4-79BE5B96D954}"/>
              </a:ext>
            </a:extLst>
          </p:cNvPr>
          <p:cNvSpPr/>
          <p:nvPr/>
        </p:nvSpPr>
        <p:spPr>
          <a:xfrm>
            <a:off x="223321" y="3260966"/>
            <a:ext cx="8775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/>
              <a:t>Da settembre 2016, in Toscana, non è più possibile smaltire il fango in agricoltura e quindi il fango è trasportato fuori Regione (anche all’estero)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E919DF4-A334-444C-8EBC-724AF0F51261}"/>
              </a:ext>
            </a:extLst>
          </p:cNvPr>
          <p:cNvSpPr/>
          <p:nvPr/>
        </p:nvSpPr>
        <p:spPr>
          <a:xfrm>
            <a:off x="234763" y="5002487"/>
            <a:ext cx="8685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200" dirty="0"/>
              <a:t>E’ necessario indirizzare le scelte verso tecnologie che abbiamo costi sostenibili e siano in grado di indirizzare i fanghi verso processi di economia circolare (END OF WASTE)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F1E49FD-4F18-453F-8497-94347BF28F0F}"/>
              </a:ext>
            </a:extLst>
          </p:cNvPr>
          <p:cNvGrpSpPr/>
          <p:nvPr/>
        </p:nvGrpSpPr>
        <p:grpSpPr>
          <a:xfrm>
            <a:off x="720593" y="2503886"/>
            <a:ext cx="7187050" cy="547714"/>
            <a:chOff x="3261940" y="2382770"/>
            <a:chExt cx="7187050" cy="547714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6438297F-C40F-4F60-BEC4-3ABAA4F6DA87}"/>
                </a:ext>
              </a:extLst>
            </p:cNvPr>
            <p:cNvSpPr/>
            <p:nvPr/>
          </p:nvSpPr>
          <p:spPr>
            <a:xfrm>
              <a:off x="4610982" y="2382770"/>
              <a:ext cx="5838008" cy="5477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88" lvl="1">
                <a:lnSpc>
                  <a:spcPct val="150000"/>
                </a:lnSpc>
              </a:pPr>
              <a:r>
                <a:rPr lang="it-IT" sz="2200" b="1" dirty="0"/>
                <a:t>Costo totale annuo per lo smaltimento: 10 M€/y</a:t>
              </a:r>
            </a:p>
          </p:txBody>
        </p:sp>
        <p:sp>
          <p:nvSpPr>
            <p:cNvPr id="32" name="Freccia a destra 31">
              <a:extLst>
                <a:ext uri="{FF2B5EF4-FFF2-40B4-BE49-F238E27FC236}">
                  <a16:creationId xmlns:a16="http://schemas.microsoft.com/office/drawing/2014/main" id="{C5648C92-2DD5-470E-8280-06100DE7AAA1}"/>
                </a:ext>
              </a:extLst>
            </p:cNvPr>
            <p:cNvSpPr/>
            <p:nvPr/>
          </p:nvSpPr>
          <p:spPr>
            <a:xfrm>
              <a:off x="3261940" y="2509824"/>
              <a:ext cx="1123212" cy="3999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FF8F839-B4D5-4D11-A6F2-8F23466CE63D}"/>
              </a:ext>
            </a:extLst>
          </p:cNvPr>
          <p:cNvGrpSpPr/>
          <p:nvPr/>
        </p:nvGrpSpPr>
        <p:grpSpPr>
          <a:xfrm>
            <a:off x="720593" y="4469838"/>
            <a:ext cx="8370079" cy="430887"/>
            <a:chOff x="3261940" y="4348721"/>
            <a:chExt cx="8370079" cy="430887"/>
          </a:xfrm>
        </p:grpSpPr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3B0A94CC-83AD-49B3-8971-3404CE0C17C9}"/>
                </a:ext>
              </a:extLst>
            </p:cNvPr>
            <p:cNvSpPr/>
            <p:nvPr/>
          </p:nvSpPr>
          <p:spPr>
            <a:xfrm>
              <a:off x="4610982" y="4348721"/>
              <a:ext cx="70210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2200" b="1" dirty="0"/>
                <a:t>Incremento del costo totale annuo a circa 18-20 M€/y</a:t>
              </a:r>
            </a:p>
          </p:txBody>
        </p:sp>
        <p:sp>
          <p:nvSpPr>
            <p:cNvPr id="35" name="Freccia a destra 34">
              <a:extLst>
                <a:ext uri="{FF2B5EF4-FFF2-40B4-BE49-F238E27FC236}">
                  <a16:creationId xmlns:a16="http://schemas.microsoft.com/office/drawing/2014/main" id="{E7DF62F4-5DFB-42C5-AA08-433D805EACE4}"/>
                </a:ext>
              </a:extLst>
            </p:cNvPr>
            <p:cNvSpPr/>
            <p:nvPr/>
          </p:nvSpPr>
          <p:spPr>
            <a:xfrm>
              <a:off x="3261940" y="4363345"/>
              <a:ext cx="1123212" cy="3999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818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6999" y="136059"/>
            <a:ext cx="439761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Percorsi di </a:t>
            </a:r>
            <a:r>
              <a:rPr lang="it-IT" dirty="0" err="1">
                <a:solidFill>
                  <a:srgbClr val="C00000"/>
                </a:solidFill>
              </a:rPr>
              <a:t>Circular</a:t>
            </a:r>
            <a:r>
              <a:rPr lang="it-IT" dirty="0">
                <a:solidFill>
                  <a:srgbClr val="C00000"/>
                </a:solidFill>
              </a:rPr>
              <a:t> Economy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04AA97-65A8-4E2B-B8BE-F6107794C43C}"/>
              </a:ext>
            </a:extLst>
          </p:cNvPr>
          <p:cNvSpPr/>
          <p:nvPr/>
        </p:nvSpPr>
        <p:spPr>
          <a:xfrm>
            <a:off x="3683286" y="2725863"/>
            <a:ext cx="53396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In tale </a:t>
            </a:r>
            <a:r>
              <a:rPr lang="en-US" sz="2400" dirty="0" err="1"/>
              <a:t>contesto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inserisce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progetto</a:t>
            </a:r>
            <a:r>
              <a:rPr lang="en-US" sz="2400" dirty="0"/>
              <a:t> SLUDGE 4.0: </a:t>
            </a:r>
            <a:r>
              <a:rPr lang="en-US" sz="2400" dirty="0" err="1"/>
              <a:t>Trasformazione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</a:p>
          <a:p>
            <a:pPr algn="r"/>
            <a:r>
              <a:rPr lang="en-US" sz="2400" dirty="0" err="1"/>
              <a:t>fanghi</a:t>
            </a:r>
            <a:r>
              <a:rPr lang="en-US" sz="2400" dirty="0"/>
              <a:t> di </a:t>
            </a:r>
            <a:r>
              <a:rPr lang="en-US" sz="2400" dirty="0" err="1"/>
              <a:t>depurazione</a:t>
            </a:r>
            <a:r>
              <a:rPr lang="en-US" sz="2400" dirty="0"/>
              <a:t> in </a:t>
            </a:r>
            <a:r>
              <a:rPr lang="en-US" sz="2400" dirty="0" err="1"/>
              <a:t>biofertilizzanti</a:t>
            </a:r>
            <a:r>
              <a:rPr lang="en-US" sz="2400" dirty="0"/>
              <a:t>.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Il </a:t>
            </a:r>
            <a:r>
              <a:rPr lang="en-US" sz="2400" dirty="0" err="1"/>
              <a:t>progetto</a:t>
            </a:r>
            <a:r>
              <a:rPr lang="en-US" sz="2400" dirty="0"/>
              <a:t> è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finanziato</a:t>
            </a:r>
            <a:r>
              <a:rPr lang="en-US" sz="2400" dirty="0"/>
              <a:t> </a:t>
            </a:r>
          </a:p>
          <a:p>
            <a:pPr algn="r"/>
            <a:r>
              <a:rPr lang="en-US" sz="2400" dirty="0" err="1"/>
              <a:t>nell’ambito</a:t>
            </a:r>
            <a:r>
              <a:rPr lang="en-US" sz="2400" dirty="0"/>
              <a:t> del  POR-FESR </a:t>
            </a:r>
          </a:p>
          <a:p>
            <a:pPr algn="r"/>
            <a:r>
              <a:rPr lang="en-US" sz="2400" dirty="0"/>
              <a:t>(2014 – 2020)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Regione</a:t>
            </a:r>
            <a:r>
              <a:rPr lang="en-US" sz="2400" dirty="0"/>
              <a:t> </a:t>
            </a:r>
          </a:p>
          <a:p>
            <a:pPr algn="r"/>
            <a:r>
              <a:rPr lang="en-US" sz="2400" dirty="0"/>
              <a:t>Toscana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progetti</a:t>
            </a:r>
            <a:r>
              <a:rPr lang="en-US" sz="2400" dirty="0"/>
              <a:t> </a:t>
            </a:r>
            <a:r>
              <a:rPr lang="en-US" sz="2400" dirty="0" err="1"/>
              <a:t>strategici</a:t>
            </a:r>
            <a:r>
              <a:rPr lang="en-US" sz="2400" dirty="0"/>
              <a:t> </a:t>
            </a:r>
          </a:p>
          <a:p>
            <a:pPr algn="r"/>
            <a:r>
              <a:rPr lang="en-US" sz="2400" dirty="0"/>
              <a:t>di </a:t>
            </a:r>
            <a:r>
              <a:rPr lang="en-US" sz="2400" dirty="0" err="1"/>
              <a:t>ricerca</a:t>
            </a:r>
            <a:r>
              <a:rPr lang="en-US" sz="2400" dirty="0"/>
              <a:t> e </a:t>
            </a:r>
            <a:r>
              <a:rPr lang="en-US" sz="2400" dirty="0" err="1"/>
              <a:t>sviluppo</a:t>
            </a:r>
            <a:r>
              <a:rPr lang="en-US" sz="24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5FCD4E-7610-43B2-AA96-AFF6E01CA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8889"/>
          <a:stretch/>
        </p:blipFill>
        <p:spPr>
          <a:xfrm>
            <a:off x="3707788" y="798478"/>
            <a:ext cx="6345169" cy="559476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9A45A8-31E0-429D-9B46-4DC5F6BE0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1" r="22348" b="11110"/>
          <a:stretch/>
        </p:blipFill>
        <p:spPr>
          <a:xfrm>
            <a:off x="-603155" y="827808"/>
            <a:ext cx="4968326" cy="559476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0807E3-8014-442E-9796-7C24B092C860}"/>
              </a:ext>
            </a:extLst>
          </p:cNvPr>
          <p:cNvSpPr txBox="1"/>
          <p:nvPr/>
        </p:nvSpPr>
        <p:spPr>
          <a:xfrm>
            <a:off x="153753" y="854527"/>
            <a:ext cx="250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Energia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A0EEA9-38EA-4E9D-A87A-3CF781086F4E}"/>
              </a:ext>
            </a:extLst>
          </p:cNvPr>
          <p:cNvSpPr txBox="1"/>
          <p:nvPr/>
        </p:nvSpPr>
        <p:spPr>
          <a:xfrm>
            <a:off x="7550596" y="741933"/>
            <a:ext cx="250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Materia</a:t>
            </a:r>
          </a:p>
        </p:txBody>
      </p:sp>
    </p:spTree>
    <p:extLst>
      <p:ext uri="{BB962C8B-B14F-4D97-AF65-F5344CB8AC3E}">
        <p14:creationId xmlns:p14="http://schemas.microsoft.com/office/powerpoint/2010/main" val="10824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3194" y="136059"/>
            <a:ext cx="35414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Il progetto SLUDGE 4.0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04AA97-65A8-4E2B-B8BE-F6107794C43C}"/>
              </a:ext>
            </a:extLst>
          </p:cNvPr>
          <p:cNvSpPr/>
          <p:nvPr/>
        </p:nvSpPr>
        <p:spPr>
          <a:xfrm>
            <a:off x="283028" y="946866"/>
            <a:ext cx="8643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Progetto</a:t>
            </a:r>
            <a:r>
              <a:rPr lang="en-US" sz="2400" b="1" dirty="0"/>
              <a:t> SLUDGE 4.0: </a:t>
            </a:r>
            <a:r>
              <a:rPr lang="en-US" sz="2400" b="1" dirty="0" err="1"/>
              <a:t>Trasformazione</a:t>
            </a:r>
            <a:r>
              <a:rPr lang="en-US" sz="2400" b="1" dirty="0"/>
              <a:t>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fanghi</a:t>
            </a:r>
            <a:r>
              <a:rPr lang="en-US" sz="2400" b="1" dirty="0"/>
              <a:t> di </a:t>
            </a:r>
            <a:r>
              <a:rPr lang="en-US" sz="2400" b="1" dirty="0" err="1"/>
              <a:t>depurazione</a:t>
            </a:r>
            <a:r>
              <a:rPr lang="en-US" sz="2400" b="1" dirty="0"/>
              <a:t> in </a:t>
            </a:r>
            <a:r>
              <a:rPr lang="en-US" sz="2400" b="1" dirty="0" err="1"/>
              <a:t>biofertilizzanti</a:t>
            </a:r>
            <a:r>
              <a:rPr lang="en-US" sz="2400" b="1" dirty="0"/>
              <a:t> (</a:t>
            </a:r>
            <a:r>
              <a:rPr lang="en-US" sz="2400" b="1" dirty="0" err="1"/>
              <a:t>finanziato</a:t>
            </a:r>
            <a:r>
              <a:rPr lang="en-US" sz="2400" b="1" dirty="0"/>
              <a:t> </a:t>
            </a:r>
            <a:r>
              <a:rPr lang="en-US" sz="2400" b="1" dirty="0" err="1"/>
              <a:t>nell’ambito</a:t>
            </a:r>
            <a:r>
              <a:rPr lang="en-US" sz="2400" b="1" dirty="0"/>
              <a:t> del POR-FESR (2014 – 2020)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Regione</a:t>
            </a:r>
            <a:r>
              <a:rPr lang="en-US" sz="2400" b="1" dirty="0"/>
              <a:t> Toscana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progetti</a:t>
            </a:r>
            <a:r>
              <a:rPr lang="en-US" sz="2400" b="1" dirty="0"/>
              <a:t> </a:t>
            </a:r>
            <a:r>
              <a:rPr lang="en-US" sz="2400" b="1" dirty="0" err="1"/>
              <a:t>strategici</a:t>
            </a:r>
            <a:r>
              <a:rPr lang="en-US" sz="2400" b="1" dirty="0"/>
              <a:t> di </a:t>
            </a:r>
            <a:r>
              <a:rPr lang="en-US" sz="2400" b="1" dirty="0" err="1"/>
              <a:t>ricerca</a:t>
            </a:r>
            <a:r>
              <a:rPr lang="en-US" sz="2400" b="1" dirty="0"/>
              <a:t> e </a:t>
            </a:r>
            <a:r>
              <a:rPr lang="en-US" sz="2400" b="1" dirty="0" err="1"/>
              <a:t>sviluppo</a:t>
            </a:r>
            <a:r>
              <a:rPr lang="en-US" sz="2400" b="1" dirty="0"/>
              <a:t>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031195-6CA9-4E69-B778-C211BB8EDDFE}"/>
              </a:ext>
            </a:extLst>
          </p:cNvPr>
          <p:cNvSpPr txBox="1"/>
          <p:nvPr/>
        </p:nvSpPr>
        <p:spPr>
          <a:xfrm>
            <a:off x="364769" y="2253954"/>
            <a:ext cx="851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Necessità di soluzioni affidabili per lo smaltimento dei fanghi di depurazione prodotti nell’ambito del SII regionale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68EE1E-09EA-4EF5-83C3-38FBD43DFCB8}"/>
              </a:ext>
            </a:extLst>
          </p:cNvPr>
          <p:cNvSpPr txBox="1"/>
          <p:nvPr/>
        </p:nvSpPr>
        <p:spPr>
          <a:xfrm>
            <a:off x="397426" y="3222758"/>
            <a:ext cx="8518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00" dirty="0"/>
              <a:t>I due obiettivi principali del progetto SLUDGE 4.0 sono:</a:t>
            </a:r>
          </a:p>
          <a:p>
            <a:pPr marL="342900" indent="-342900" algn="just">
              <a:buFontTx/>
              <a:buChar char="-"/>
            </a:pPr>
            <a:r>
              <a:rPr lang="it-IT" sz="2100" dirty="0"/>
              <a:t>ottenere dal fango prodotti che siano caratterizzati da specifiche compositive (chimiche, fisiche, microbiologiche ed eco-tossicologiche) tali da renderne sicuro l’impiego in vari ambiti;</a:t>
            </a:r>
          </a:p>
          <a:p>
            <a:pPr algn="just"/>
            <a:endParaRPr lang="it-IT" sz="2100" dirty="0"/>
          </a:p>
          <a:p>
            <a:pPr algn="just"/>
            <a:r>
              <a:rPr lang="it-IT" sz="2100" dirty="0"/>
              <a:t>- individuare e verificare su scala regionale sia gli sbocchi di utilizzo e commerciali per i prodotti al fine di sviluppare un modello di economia circolare specificamente modulato sulle esigenze del tessuto socio-economico della Toscana.</a:t>
            </a:r>
          </a:p>
        </p:txBody>
      </p:sp>
    </p:spTree>
    <p:extLst>
      <p:ext uri="{BB962C8B-B14F-4D97-AF65-F5344CB8AC3E}">
        <p14:creationId xmlns:p14="http://schemas.microsoft.com/office/powerpoint/2010/main" val="11479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A9EB6FE-1979-487E-91F9-D495147576AB}"/>
              </a:ext>
            </a:extLst>
          </p:cNvPr>
          <p:cNvCxnSpPr/>
          <p:nvPr/>
        </p:nvCxnSpPr>
        <p:spPr>
          <a:xfrm>
            <a:off x="6264904" y="4138857"/>
            <a:ext cx="1184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88A88F3-A078-4D15-8CF8-5DA061198922}"/>
              </a:ext>
            </a:extLst>
          </p:cNvPr>
          <p:cNvCxnSpPr>
            <a:cxnSpLocks/>
          </p:cNvCxnSpPr>
          <p:nvPr/>
        </p:nvCxnSpPr>
        <p:spPr>
          <a:xfrm flipH="1" flipV="1">
            <a:off x="4022420" y="2483572"/>
            <a:ext cx="1" cy="98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7597" y="136059"/>
            <a:ext cx="4787016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La carbonizzazione </a:t>
            </a:r>
            <a:r>
              <a:rPr lang="it-IT" dirty="0" err="1">
                <a:solidFill>
                  <a:srgbClr val="C00000"/>
                </a:solidFill>
              </a:rPr>
              <a:t>idrotermica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26E7940-8DE3-45F1-AC05-D6263194C39A}"/>
              </a:ext>
            </a:extLst>
          </p:cNvPr>
          <p:cNvSpPr/>
          <p:nvPr/>
        </p:nvSpPr>
        <p:spPr>
          <a:xfrm>
            <a:off x="186242" y="1163187"/>
            <a:ext cx="8750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La </a:t>
            </a:r>
            <a:r>
              <a:rPr lang="en-US" sz="2400" b="1" dirty="0" err="1"/>
              <a:t>carbonizzazione</a:t>
            </a:r>
            <a:r>
              <a:rPr lang="en-US" sz="2400" b="1" dirty="0"/>
              <a:t> </a:t>
            </a:r>
            <a:r>
              <a:rPr lang="en-US" sz="2400" b="1" dirty="0" err="1"/>
              <a:t>idrotermica</a:t>
            </a:r>
            <a:r>
              <a:rPr lang="en-US" sz="2400" b="1" dirty="0"/>
              <a:t> (HTC)</a:t>
            </a:r>
          </a:p>
          <a:p>
            <a:pPr algn="ctr"/>
            <a:r>
              <a:rPr lang="en-US" sz="2400" b="1" dirty="0" err="1"/>
              <a:t>processo</a:t>
            </a:r>
            <a:r>
              <a:rPr lang="en-US" sz="2400" b="1" dirty="0"/>
              <a:t> </a:t>
            </a:r>
            <a:r>
              <a:rPr lang="en-US" sz="2400" b="1" dirty="0" err="1"/>
              <a:t>termochimico</a:t>
            </a:r>
            <a:r>
              <a:rPr lang="en-US" sz="2400" b="1" dirty="0"/>
              <a:t> in </a:t>
            </a:r>
            <a:r>
              <a:rPr lang="en-US" sz="2400" b="1" dirty="0" err="1"/>
              <a:t>fase</a:t>
            </a:r>
            <a:r>
              <a:rPr lang="en-US" sz="2400" b="1" dirty="0"/>
              <a:t> </a:t>
            </a:r>
            <a:r>
              <a:rPr lang="en-US" sz="2400" b="1" dirty="0" err="1"/>
              <a:t>acquosa</a:t>
            </a:r>
            <a:r>
              <a:rPr lang="en-US" sz="2400" b="1" dirty="0"/>
              <a:t> in </a:t>
            </a:r>
            <a:r>
              <a:rPr lang="en-US" sz="2400" b="1" dirty="0" err="1"/>
              <a:t>reattore</a:t>
            </a:r>
            <a:r>
              <a:rPr lang="en-US" sz="2400" b="1" dirty="0"/>
              <a:t> </a:t>
            </a:r>
            <a:r>
              <a:rPr lang="en-US" sz="2400" b="1" dirty="0" err="1"/>
              <a:t>chiuso</a:t>
            </a:r>
            <a:endParaRPr lang="en-US" sz="2400" b="1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C071DB1-8FBE-4D50-8A24-03557700B69F}"/>
              </a:ext>
            </a:extLst>
          </p:cNvPr>
          <p:cNvCxnSpPr/>
          <p:nvPr/>
        </p:nvCxnSpPr>
        <p:spPr>
          <a:xfrm>
            <a:off x="4349007" y="4144304"/>
            <a:ext cx="1184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15AE4E4-8B0D-44BB-BE4A-51EE27965F08}"/>
              </a:ext>
            </a:extLst>
          </p:cNvPr>
          <p:cNvCxnSpPr/>
          <p:nvPr/>
        </p:nvCxnSpPr>
        <p:spPr>
          <a:xfrm>
            <a:off x="1380478" y="4168463"/>
            <a:ext cx="15519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17">
            <a:extLst>
              <a:ext uri="{FF2B5EF4-FFF2-40B4-BE49-F238E27FC236}">
                <a16:creationId xmlns:a16="http://schemas.microsoft.com/office/drawing/2014/main" id="{C8883E2C-1EB9-4FB7-8F4C-00DBAF8F3A7B}"/>
              </a:ext>
            </a:extLst>
          </p:cNvPr>
          <p:cNvSpPr/>
          <p:nvPr/>
        </p:nvSpPr>
        <p:spPr>
          <a:xfrm>
            <a:off x="5762139" y="5461834"/>
            <a:ext cx="1462531" cy="81211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tangolo 17">
            <a:extLst>
              <a:ext uri="{FF2B5EF4-FFF2-40B4-BE49-F238E27FC236}">
                <a16:creationId xmlns:a16="http://schemas.microsoft.com/office/drawing/2014/main" id="{6B59A186-E3CB-4892-A96E-A8A7448A2DCE}"/>
              </a:ext>
            </a:extLst>
          </p:cNvPr>
          <p:cNvSpPr/>
          <p:nvPr/>
        </p:nvSpPr>
        <p:spPr>
          <a:xfrm>
            <a:off x="5540381" y="3640675"/>
            <a:ext cx="1318276" cy="10634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17">
            <a:extLst>
              <a:ext uri="{FF2B5EF4-FFF2-40B4-BE49-F238E27FC236}">
                <a16:creationId xmlns:a16="http://schemas.microsoft.com/office/drawing/2014/main" id="{44A000DD-796B-4C6C-8890-2AA66C7C08A9}"/>
              </a:ext>
            </a:extLst>
          </p:cNvPr>
          <p:cNvSpPr/>
          <p:nvPr/>
        </p:nvSpPr>
        <p:spPr>
          <a:xfrm>
            <a:off x="2965207" y="3140603"/>
            <a:ext cx="2092953" cy="200851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uppo 22">
            <a:extLst>
              <a:ext uri="{FF2B5EF4-FFF2-40B4-BE49-F238E27FC236}">
                <a16:creationId xmlns:a16="http://schemas.microsoft.com/office/drawing/2014/main" id="{4A3AEF86-7FE5-440F-8585-F11E77DB50A9}"/>
              </a:ext>
            </a:extLst>
          </p:cNvPr>
          <p:cNvGrpSpPr/>
          <p:nvPr/>
        </p:nvGrpSpPr>
        <p:grpSpPr>
          <a:xfrm>
            <a:off x="208752" y="3588439"/>
            <a:ext cx="2069626" cy="1190280"/>
            <a:chOff x="1273628" y="2109076"/>
            <a:chExt cx="6172200" cy="37407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7D4F7252-455D-49A0-8465-A1748E3D3EBA}"/>
                </a:ext>
              </a:extLst>
            </p:cNvPr>
            <p:cNvSpPr/>
            <p:nvPr/>
          </p:nvSpPr>
          <p:spPr>
            <a:xfrm>
              <a:off x="1273628" y="2109076"/>
              <a:ext cx="6172200" cy="37407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6D85BF58-E597-4A24-ADB8-13E47AD5C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1" y="2249992"/>
              <a:ext cx="5791199" cy="3578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2100" b="1" kern="0" dirty="0">
                  <a:solidFill>
                    <a:sysClr val="windowText" lastClr="000000"/>
                  </a:solidFill>
                </a:rPr>
                <a:t>Biomassa in ingresso </a:t>
              </a:r>
            </a:p>
            <a:p>
              <a:pPr algn="ctr">
                <a:spcAft>
                  <a:spcPts val="600"/>
                </a:spcAft>
              </a:pPr>
              <a:r>
                <a:rPr lang="it-IT" sz="2100" b="1" kern="0" dirty="0">
                  <a:solidFill>
                    <a:sysClr val="windowText" lastClr="000000"/>
                  </a:solidFill>
                </a:rPr>
                <a:t>(10-25% SS)</a:t>
              </a:r>
              <a:endParaRPr lang="en-US" sz="2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5326BF2-310D-4682-B90D-28096B8C3371}"/>
              </a:ext>
            </a:extLst>
          </p:cNvPr>
          <p:cNvSpPr txBox="1"/>
          <p:nvPr/>
        </p:nvSpPr>
        <p:spPr>
          <a:xfrm>
            <a:off x="3666648" y="3272725"/>
            <a:ext cx="129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HTC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A8F01A6-0EF9-4C94-8A33-6B90BD91AAA4}"/>
              </a:ext>
            </a:extLst>
          </p:cNvPr>
          <p:cNvSpPr txBox="1"/>
          <p:nvPr/>
        </p:nvSpPr>
        <p:spPr>
          <a:xfrm>
            <a:off x="3761549" y="2127303"/>
            <a:ext cx="60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Gas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45171C1-9B79-460E-915B-951B2441EB3F}"/>
              </a:ext>
            </a:extLst>
          </p:cNvPr>
          <p:cNvSpPr txBox="1"/>
          <p:nvPr/>
        </p:nvSpPr>
        <p:spPr>
          <a:xfrm>
            <a:off x="3104891" y="3787840"/>
            <a:ext cx="231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 </a:t>
            </a:r>
            <a:r>
              <a:rPr lang="it-IT" sz="2000" dirty="0"/>
              <a:t>= 180 - 250 °C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6B96C97-F2B1-48E2-A567-8114AF48268A}"/>
              </a:ext>
            </a:extLst>
          </p:cNvPr>
          <p:cNvSpPr txBox="1"/>
          <p:nvPr/>
        </p:nvSpPr>
        <p:spPr>
          <a:xfrm>
            <a:off x="3104891" y="4157749"/>
            <a:ext cx="231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 </a:t>
            </a:r>
            <a:r>
              <a:rPr lang="it-IT" sz="2000" dirty="0"/>
              <a:t>= 10 - 40 bar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A393652-0EBC-4E58-8BF2-643895686BC7}"/>
              </a:ext>
            </a:extLst>
          </p:cNvPr>
          <p:cNvSpPr txBox="1"/>
          <p:nvPr/>
        </p:nvSpPr>
        <p:spPr>
          <a:xfrm>
            <a:off x="3104891" y="4535289"/>
            <a:ext cx="231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 </a:t>
            </a:r>
            <a:r>
              <a:rPr lang="it-IT" sz="2000" dirty="0"/>
              <a:t>= 0.5 - 20 h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5FEAA7F-0AD5-408A-B87B-45EDFCD0BBE2}"/>
              </a:ext>
            </a:extLst>
          </p:cNvPr>
          <p:cNvSpPr txBox="1"/>
          <p:nvPr/>
        </p:nvSpPr>
        <p:spPr>
          <a:xfrm>
            <a:off x="4327252" y="2150194"/>
            <a:ext cx="127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(&lt;5%)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3CE62A6-98C1-4731-B690-2F2606366822}"/>
              </a:ext>
            </a:extLst>
          </p:cNvPr>
          <p:cNvSpPr txBox="1"/>
          <p:nvPr/>
        </p:nvSpPr>
        <p:spPr>
          <a:xfrm>
            <a:off x="5562448" y="3792919"/>
            <a:ext cx="121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Slurry</a:t>
            </a:r>
            <a:endParaRPr lang="it-IT" sz="2000" b="1" dirty="0"/>
          </a:p>
          <a:p>
            <a:pPr algn="ctr"/>
            <a:r>
              <a:rPr lang="it-IT" sz="2000" b="1" dirty="0"/>
              <a:t>(&gt;95%)</a:t>
            </a:r>
            <a:endParaRPr lang="it-IT" sz="2000" dirty="0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B763B34-EBCA-44C4-8389-6DA8C769F7D3}"/>
              </a:ext>
            </a:extLst>
          </p:cNvPr>
          <p:cNvCxnSpPr>
            <a:cxnSpLocks/>
          </p:cNvCxnSpPr>
          <p:nvPr/>
        </p:nvCxnSpPr>
        <p:spPr>
          <a:xfrm>
            <a:off x="6302638" y="4704090"/>
            <a:ext cx="190767" cy="757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217C89E-23D1-42DC-B7EB-8736F835A43E}"/>
              </a:ext>
            </a:extLst>
          </p:cNvPr>
          <p:cNvSpPr txBox="1"/>
          <p:nvPr/>
        </p:nvSpPr>
        <p:spPr>
          <a:xfrm>
            <a:off x="5540381" y="5667836"/>
            <a:ext cx="195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Liquido</a:t>
            </a:r>
            <a:endParaRPr lang="it-IT" sz="2000" dirty="0"/>
          </a:p>
        </p:txBody>
      </p:sp>
      <p:sp>
        <p:nvSpPr>
          <p:cNvPr id="43" name="Rettangolo 17">
            <a:extLst>
              <a:ext uri="{FF2B5EF4-FFF2-40B4-BE49-F238E27FC236}">
                <a16:creationId xmlns:a16="http://schemas.microsoft.com/office/drawing/2014/main" id="{63A3A708-D7FD-4AD5-ABD9-7F5D6FC9BACB}"/>
              </a:ext>
            </a:extLst>
          </p:cNvPr>
          <p:cNvSpPr/>
          <p:nvPr/>
        </p:nvSpPr>
        <p:spPr>
          <a:xfrm>
            <a:off x="7493942" y="3640675"/>
            <a:ext cx="1318276" cy="10634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4D4BABD-0105-43BD-989D-6BB12262A5EF}"/>
              </a:ext>
            </a:extLst>
          </p:cNvPr>
          <p:cNvSpPr txBox="1"/>
          <p:nvPr/>
        </p:nvSpPr>
        <p:spPr>
          <a:xfrm>
            <a:off x="7516009" y="3928989"/>
            <a:ext cx="129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Hydrochar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2796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1CE8FA1-8B42-4439-9411-EBBE443F8CD2}"/>
              </a:ext>
            </a:extLst>
          </p:cNvPr>
          <p:cNvSpPr txBox="1"/>
          <p:nvPr/>
        </p:nvSpPr>
        <p:spPr>
          <a:xfrm>
            <a:off x="221706" y="1066392"/>
            <a:ext cx="877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 err="1"/>
              <a:t>una</a:t>
            </a:r>
            <a:r>
              <a:rPr lang="en-US" sz="2000" dirty="0"/>
              <a:t> prima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organico</a:t>
            </a:r>
            <a:r>
              <a:rPr lang="en-US" sz="2000" dirty="0"/>
              <a:t> è </a:t>
            </a:r>
            <a:r>
              <a:rPr lang="en-US" sz="2000" dirty="0" err="1"/>
              <a:t>soggetto</a:t>
            </a:r>
            <a:r>
              <a:rPr lang="en-US" sz="2000" dirty="0"/>
              <a:t> a </a:t>
            </a:r>
            <a:r>
              <a:rPr lang="en-US" sz="2000" dirty="0" err="1"/>
              <a:t>reazioni</a:t>
            </a:r>
            <a:r>
              <a:rPr lang="en-US" sz="2000" dirty="0"/>
              <a:t> di </a:t>
            </a:r>
            <a:r>
              <a:rPr lang="en-US" sz="2000" dirty="0" err="1"/>
              <a:t>depolimerizzazione</a:t>
            </a:r>
            <a:r>
              <a:rPr lang="en-US" sz="2000" dirty="0"/>
              <a:t> con successive </a:t>
            </a:r>
            <a:r>
              <a:rPr lang="en-US" sz="2000" dirty="0" err="1"/>
              <a:t>disidratazione</a:t>
            </a:r>
            <a:r>
              <a:rPr lang="en-US" sz="2000" dirty="0"/>
              <a:t> e </a:t>
            </a:r>
            <a:r>
              <a:rPr lang="en-US" sz="2000" dirty="0" err="1"/>
              <a:t>decarbossilazione</a:t>
            </a:r>
            <a:r>
              <a:rPr lang="en-US" sz="2000" dirty="0"/>
              <a:t>. In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seconda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possono</a:t>
            </a:r>
            <a:r>
              <a:rPr lang="en-US" sz="2000" dirty="0"/>
              <a:t> aver </a:t>
            </a:r>
            <a:r>
              <a:rPr lang="en-US" sz="2000" dirty="0" err="1"/>
              <a:t>luogo</a:t>
            </a:r>
            <a:r>
              <a:rPr lang="en-US" sz="2000" dirty="0"/>
              <a:t> </a:t>
            </a:r>
            <a:r>
              <a:rPr lang="en-US" sz="2000" dirty="0" err="1"/>
              <a:t>reazioni</a:t>
            </a:r>
            <a:r>
              <a:rPr lang="en-US" sz="2000" dirty="0"/>
              <a:t> di </a:t>
            </a:r>
            <a:r>
              <a:rPr lang="en-US" sz="2000" dirty="0" err="1"/>
              <a:t>polimerizzazione</a:t>
            </a:r>
            <a:r>
              <a:rPr lang="en-US" sz="2000" dirty="0"/>
              <a:t> </a:t>
            </a:r>
            <a:r>
              <a:rPr lang="en-US" sz="2000" dirty="0" err="1"/>
              <a:t>ed</a:t>
            </a:r>
            <a:r>
              <a:rPr lang="en-US" sz="2000" dirty="0"/>
              <a:t> </a:t>
            </a:r>
            <a:r>
              <a:rPr lang="en-US" sz="2000" dirty="0" err="1"/>
              <a:t>aromatizzazione</a:t>
            </a:r>
            <a:r>
              <a:rPr lang="en-US" sz="2000" dirty="0"/>
              <a:t>.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C265A0C3-6879-4496-A51F-F0993A15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4" y="2140397"/>
            <a:ext cx="8236495" cy="417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olo 25">
            <a:extLst>
              <a:ext uri="{FF2B5EF4-FFF2-40B4-BE49-F238E27FC236}">
                <a16:creationId xmlns:a16="http://schemas.microsoft.com/office/drawing/2014/main" id="{57607255-3D8C-406F-8C26-BD3FF32CFEC5}"/>
              </a:ext>
            </a:extLst>
          </p:cNvPr>
          <p:cNvSpPr txBox="1">
            <a:spLocks/>
          </p:cNvSpPr>
          <p:nvPr/>
        </p:nvSpPr>
        <p:spPr>
          <a:xfrm>
            <a:off x="4177597" y="136059"/>
            <a:ext cx="4787016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rgbClr val="C00000"/>
                </a:solidFill>
              </a:rPr>
              <a:t>La carbonizzazione idrotermica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2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4E0382-EEA6-4DA5-BB29-F7A4C2E2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53" y="993371"/>
            <a:ext cx="2057994" cy="15476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06298D-C605-4EC6-9451-68BA8AB2A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1" y="2568212"/>
            <a:ext cx="1966828" cy="15980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1C7E7D-C3CD-4FCC-9E4B-7115D93AA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0" y="4436098"/>
            <a:ext cx="2328517" cy="152794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A97CE86-9407-4348-B820-C9199F646A2F}"/>
              </a:ext>
            </a:extLst>
          </p:cNvPr>
          <p:cNvCxnSpPr>
            <a:cxnSpLocks/>
            <a:stCxn id="15" idx="0"/>
            <a:endCxn id="30" idx="2"/>
          </p:cNvCxnSpPr>
          <p:nvPr/>
        </p:nvCxnSpPr>
        <p:spPr>
          <a:xfrm flipV="1">
            <a:off x="7631000" y="2421745"/>
            <a:ext cx="397880" cy="50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D30BFCF-CA63-4186-ACC6-637CADBF1467}"/>
              </a:ext>
            </a:extLst>
          </p:cNvPr>
          <p:cNvCxnSpPr>
            <a:cxnSpLocks/>
          </p:cNvCxnSpPr>
          <p:nvPr/>
        </p:nvCxnSpPr>
        <p:spPr>
          <a:xfrm flipH="1" flipV="1">
            <a:off x="5453901" y="1770554"/>
            <a:ext cx="1" cy="987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6B312BE-4343-4E3B-BD8D-565BAB6A0A57}"/>
              </a:ext>
            </a:extLst>
          </p:cNvPr>
          <p:cNvCxnSpPr/>
          <p:nvPr/>
        </p:nvCxnSpPr>
        <p:spPr>
          <a:xfrm>
            <a:off x="5780488" y="3431286"/>
            <a:ext cx="11848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1E943C3-6206-468B-895D-3AB067A2F12C}"/>
              </a:ext>
            </a:extLst>
          </p:cNvPr>
          <p:cNvCxnSpPr/>
          <p:nvPr/>
        </p:nvCxnSpPr>
        <p:spPr>
          <a:xfrm>
            <a:off x="2811959" y="3455445"/>
            <a:ext cx="15519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7">
            <a:extLst>
              <a:ext uri="{FF2B5EF4-FFF2-40B4-BE49-F238E27FC236}">
                <a16:creationId xmlns:a16="http://schemas.microsoft.com/office/drawing/2014/main" id="{937568CE-BE7F-4F2D-948E-C813CFD0BBA7}"/>
              </a:ext>
            </a:extLst>
          </p:cNvPr>
          <p:cNvSpPr/>
          <p:nvPr/>
        </p:nvSpPr>
        <p:spPr>
          <a:xfrm>
            <a:off x="7193620" y="4748816"/>
            <a:ext cx="1462531" cy="812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7">
            <a:extLst>
              <a:ext uri="{FF2B5EF4-FFF2-40B4-BE49-F238E27FC236}">
                <a16:creationId xmlns:a16="http://schemas.microsoft.com/office/drawing/2014/main" id="{C964A9D3-5733-40E6-A31B-BFEC2538A87D}"/>
              </a:ext>
            </a:extLst>
          </p:cNvPr>
          <p:cNvSpPr/>
          <p:nvPr/>
        </p:nvSpPr>
        <p:spPr>
          <a:xfrm>
            <a:off x="6971862" y="2927657"/>
            <a:ext cx="1318276" cy="10634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7">
            <a:extLst>
              <a:ext uri="{FF2B5EF4-FFF2-40B4-BE49-F238E27FC236}">
                <a16:creationId xmlns:a16="http://schemas.microsoft.com/office/drawing/2014/main" id="{C3A99ECB-5786-49E4-9222-E3E14E79716B}"/>
              </a:ext>
            </a:extLst>
          </p:cNvPr>
          <p:cNvSpPr/>
          <p:nvPr/>
        </p:nvSpPr>
        <p:spPr>
          <a:xfrm>
            <a:off x="4396688" y="2427585"/>
            <a:ext cx="2092953" cy="200851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po 22">
            <a:extLst>
              <a:ext uri="{FF2B5EF4-FFF2-40B4-BE49-F238E27FC236}">
                <a16:creationId xmlns:a16="http://schemas.microsoft.com/office/drawing/2014/main" id="{E569942C-F155-4C79-9597-59F62930C787}"/>
              </a:ext>
            </a:extLst>
          </p:cNvPr>
          <p:cNvGrpSpPr/>
          <p:nvPr/>
        </p:nvGrpSpPr>
        <p:grpSpPr>
          <a:xfrm>
            <a:off x="1885161" y="2875421"/>
            <a:ext cx="2069626" cy="1190280"/>
            <a:chOff x="1273628" y="2109076"/>
            <a:chExt cx="6172200" cy="37407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F634CEB0-BA56-47BD-A528-3BF46D2F5D8C}"/>
                </a:ext>
              </a:extLst>
            </p:cNvPr>
            <p:cNvSpPr/>
            <p:nvPr/>
          </p:nvSpPr>
          <p:spPr>
            <a:xfrm>
              <a:off x="1273628" y="2109076"/>
              <a:ext cx="6172200" cy="37407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0D14A64F-A78C-4F79-92D6-B86468A75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1" y="2249992"/>
              <a:ext cx="5791199" cy="319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2000" b="1" kern="0" dirty="0">
                  <a:solidFill>
                    <a:sysClr val="windowText" lastClr="000000"/>
                  </a:solidFill>
                </a:rPr>
                <a:t>Fango (primario, secondario, digerito)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F66CCF1-D8CA-44B1-AFD8-24A0420525A3}"/>
              </a:ext>
            </a:extLst>
          </p:cNvPr>
          <p:cNvSpPr txBox="1"/>
          <p:nvPr/>
        </p:nvSpPr>
        <p:spPr>
          <a:xfrm>
            <a:off x="5098129" y="2559707"/>
            <a:ext cx="129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HTC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D30AB9-F6FC-495F-A309-B68035F733CA}"/>
              </a:ext>
            </a:extLst>
          </p:cNvPr>
          <p:cNvSpPr txBox="1"/>
          <p:nvPr/>
        </p:nvSpPr>
        <p:spPr>
          <a:xfrm>
            <a:off x="5193030" y="1414285"/>
            <a:ext cx="60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Gas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55D0685-07A9-4C02-BA9C-44C1A6A1EE13}"/>
              </a:ext>
            </a:extLst>
          </p:cNvPr>
          <p:cNvSpPr txBox="1"/>
          <p:nvPr/>
        </p:nvSpPr>
        <p:spPr>
          <a:xfrm>
            <a:off x="4536372" y="3074822"/>
            <a:ext cx="231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 </a:t>
            </a:r>
            <a:r>
              <a:rPr lang="it-IT" sz="2000" dirty="0"/>
              <a:t>= 200 - 210 °C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A9B7B2-9D06-4511-A3EB-DA4206A69D60}"/>
              </a:ext>
            </a:extLst>
          </p:cNvPr>
          <p:cNvSpPr txBox="1"/>
          <p:nvPr/>
        </p:nvSpPr>
        <p:spPr>
          <a:xfrm>
            <a:off x="4536372" y="3444731"/>
            <a:ext cx="231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 </a:t>
            </a:r>
            <a:r>
              <a:rPr lang="it-IT" sz="2000" dirty="0"/>
              <a:t>= 15 - 20 bar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818B307-A698-4CE5-B827-A4CBD50A739A}"/>
              </a:ext>
            </a:extLst>
          </p:cNvPr>
          <p:cNvSpPr txBox="1"/>
          <p:nvPr/>
        </p:nvSpPr>
        <p:spPr>
          <a:xfrm>
            <a:off x="4536372" y="3822271"/>
            <a:ext cx="231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 </a:t>
            </a:r>
            <a:r>
              <a:rPr lang="it-IT" sz="2000" dirty="0"/>
              <a:t>= 5 - 6 h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DAC3DA1-0934-4ECB-A742-E7FAFB8CB098}"/>
              </a:ext>
            </a:extLst>
          </p:cNvPr>
          <p:cNvSpPr txBox="1"/>
          <p:nvPr/>
        </p:nvSpPr>
        <p:spPr>
          <a:xfrm>
            <a:off x="5758733" y="1437176"/>
            <a:ext cx="127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(&lt;5%)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1C4E770-3AE9-4448-937B-D87E6D67A36B}"/>
              </a:ext>
            </a:extLst>
          </p:cNvPr>
          <p:cNvSpPr txBox="1"/>
          <p:nvPr/>
        </p:nvSpPr>
        <p:spPr>
          <a:xfrm>
            <a:off x="6993929" y="3079901"/>
            <a:ext cx="121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Slurry</a:t>
            </a:r>
            <a:endParaRPr lang="it-IT" sz="2000" b="1" dirty="0"/>
          </a:p>
          <a:p>
            <a:pPr algn="ctr"/>
            <a:r>
              <a:rPr lang="it-IT" sz="2000" b="1" dirty="0"/>
              <a:t>(&gt;95%)</a:t>
            </a:r>
            <a:endParaRPr lang="it-IT" sz="2000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0805054-445D-4106-BB45-18136FF3F248}"/>
              </a:ext>
            </a:extLst>
          </p:cNvPr>
          <p:cNvCxnSpPr>
            <a:cxnSpLocks/>
          </p:cNvCxnSpPr>
          <p:nvPr/>
        </p:nvCxnSpPr>
        <p:spPr>
          <a:xfrm>
            <a:off x="7734119" y="3991072"/>
            <a:ext cx="190767" cy="757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F7F506F-1BC4-4DE1-86CF-7DCE6159BAEC}"/>
              </a:ext>
            </a:extLst>
          </p:cNvPr>
          <p:cNvSpPr txBox="1"/>
          <p:nvPr/>
        </p:nvSpPr>
        <p:spPr>
          <a:xfrm>
            <a:off x="6971862" y="4954818"/>
            <a:ext cx="195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Liquido</a:t>
            </a:r>
            <a:endParaRPr lang="it-IT" sz="2000" dirty="0"/>
          </a:p>
        </p:txBody>
      </p:sp>
      <p:sp>
        <p:nvSpPr>
          <p:cNvPr id="30" name="Rettangolo 17">
            <a:extLst>
              <a:ext uri="{FF2B5EF4-FFF2-40B4-BE49-F238E27FC236}">
                <a16:creationId xmlns:a16="http://schemas.microsoft.com/office/drawing/2014/main" id="{F7FF9DFC-D772-4781-B5AE-FB4BB452227A}"/>
              </a:ext>
            </a:extLst>
          </p:cNvPr>
          <p:cNvSpPr/>
          <p:nvPr/>
        </p:nvSpPr>
        <p:spPr>
          <a:xfrm>
            <a:off x="7369742" y="1358330"/>
            <a:ext cx="1318276" cy="10634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6067F9C-D251-48AA-A567-969D26F104F6}"/>
              </a:ext>
            </a:extLst>
          </p:cNvPr>
          <p:cNvSpPr txBox="1"/>
          <p:nvPr/>
        </p:nvSpPr>
        <p:spPr>
          <a:xfrm>
            <a:off x="7391809" y="1646644"/>
            <a:ext cx="129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Hydrochar</a:t>
            </a:r>
            <a:endParaRPr lang="it-IT" sz="2000" dirty="0"/>
          </a:p>
        </p:txBody>
      </p:sp>
      <p:sp>
        <p:nvSpPr>
          <p:cNvPr id="36" name="Titolo 25">
            <a:extLst>
              <a:ext uri="{FF2B5EF4-FFF2-40B4-BE49-F238E27FC236}">
                <a16:creationId xmlns:a16="http://schemas.microsoft.com/office/drawing/2014/main" id="{2A7D2A6F-6139-4FE0-87B8-F85614D97F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7597" y="136059"/>
            <a:ext cx="4787016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La carbonizzazione </a:t>
            </a:r>
            <a:r>
              <a:rPr lang="it-IT" dirty="0" err="1">
                <a:solidFill>
                  <a:srgbClr val="C00000"/>
                </a:solidFill>
              </a:rPr>
              <a:t>idrotermica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5427D85F-A3EA-4480-B8C1-819BA2637291}"/>
              </a:ext>
            </a:extLst>
          </p:cNvPr>
          <p:cNvSpPr/>
          <p:nvPr/>
        </p:nvSpPr>
        <p:spPr>
          <a:xfrm>
            <a:off x="8241" y="5569065"/>
            <a:ext cx="2235279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F37D06-5E82-4238-AE2E-457E931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Titolo 25">
            <a:extLst>
              <a:ext uri="{FF2B5EF4-FFF2-40B4-BE49-F238E27FC236}">
                <a16:creationId xmlns:a16="http://schemas.microsoft.com/office/drawing/2014/main" id="{3E5112CA-7CDD-4A13-8C90-FDD3EECE6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59001" y="136059"/>
            <a:ext cx="4105612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Ripartizione solido-liquido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6D29A99B-0F7D-41BC-87BF-01CE229D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1" y="2449181"/>
            <a:ext cx="8371569" cy="332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8EACD2E-2255-4FBC-8657-B1B860A2919C}"/>
              </a:ext>
            </a:extLst>
          </p:cNvPr>
          <p:cNvSpPr txBox="1"/>
          <p:nvPr/>
        </p:nvSpPr>
        <p:spPr>
          <a:xfrm>
            <a:off x="6571181" y="5824175"/>
            <a:ext cx="2256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(from </a:t>
            </a:r>
            <a:r>
              <a:rPr lang="it-IT" sz="1600" i="1" dirty="0" err="1"/>
              <a:t>Escala</a:t>
            </a:r>
            <a:r>
              <a:rPr lang="it-IT" sz="1600" i="1" dirty="0"/>
              <a:t> et al., 2013)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C1CDEE9-B8D6-411A-84B9-C38E2AE84B28}"/>
              </a:ext>
            </a:extLst>
          </p:cNvPr>
          <p:cNvSpPr/>
          <p:nvPr/>
        </p:nvSpPr>
        <p:spPr>
          <a:xfrm>
            <a:off x="186242" y="1163187"/>
            <a:ext cx="875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Diversa</a:t>
            </a:r>
            <a:r>
              <a:rPr lang="en-US" sz="2400" b="1" dirty="0"/>
              <a:t> </a:t>
            </a:r>
            <a:r>
              <a:rPr lang="en-US" sz="2400" b="1" dirty="0" err="1"/>
              <a:t>ripartizione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fase</a:t>
            </a:r>
            <a:r>
              <a:rPr lang="en-US" sz="2400" b="1" dirty="0"/>
              <a:t> </a:t>
            </a:r>
            <a:r>
              <a:rPr lang="en-US" sz="2400" b="1" dirty="0" err="1"/>
              <a:t>solida</a:t>
            </a:r>
            <a:r>
              <a:rPr lang="en-US" sz="2400" b="1" dirty="0"/>
              <a:t> e </a:t>
            </a:r>
            <a:r>
              <a:rPr lang="en-US" sz="2400" b="1" dirty="0" err="1"/>
              <a:t>liquida</a:t>
            </a:r>
            <a:r>
              <a:rPr lang="en-US" sz="2400" b="1" dirty="0"/>
              <a:t> di </a:t>
            </a:r>
            <a:r>
              <a:rPr lang="en-US" sz="2400" b="1" dirty="0" err="1"/>
              <a:t>vari</a:t>
            </a:r>
            <a:r>
              <a:rPr lang="en-US" sz="2400" b="1" dirty="0"/>
              <a:t> </a:t>
            </a:r>
            <a:r>
              <a:rPr lang="en-US" sz="2400" b="1" dirty="0" err="1"/>
              <a:t>elementi</a:t>
            </a:r>
            <a:r>
              <a:rPr lang="en-US" sz="2400" b="1" dirty="0"/>
              <a:t> di </a:t>
            </a:r>
            <a:r>
              <a:rPr lang="en-US" sz="2400" b="1" dirty="0" err="1"/>
              <a:t>interesse</a:t>
            </a:r>
            <a:r>
              <a:rPr lang="en-US" sz="2400" b="1" dirty="0"/>
              <a:t> </a:t>
            </a:r>
            <a:r>
              <a:rPr lang="en-US" sz="2400" b="1" dirty="0" err="1"/>
              <a:t>ai</a:t>
            </a:r>
            <a:r>
              <a:rPr lang="en-US" sz="2400" b="1" dirty="0"/>
              <a:t> </a:t>
            </a:r>
            <a:r>
              <a:rPr lang="en-US" sz="2400" b="1" dirty="0" err="1"/>
              <a:t>fini</a:t>
            </a:r>
            <a:r>
              <a:rPr lang="en-US" sz="2400" b="1" dirty="0"/>
              <a:t> del </a:t>
            </a:r>
            <a:r>
              <a:rPr lang="en-US" sz="2400" b="1" dirty="0" err="1"/>
              <a:t>sucessivo</a:t>
            </a:r>
            <a:r>
              <a:rPr lang="en-US" sz="2400" b="1" dirty="0"/>
              <a:t> </a:t>
            </a:r>
            <a:r>
              <a:rPr lang="en-US" sz="2400" b="1" dirty="0" err="1"/>
              <a:t>impiego</a:t>
            </a:r>
            <a:r>
              <a:rPr lang="en-US" sz="2400" b="1" dirty="0"/>
              <a:t>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frazioni</a:t>
            </a:r>
            <a:r>
              <a:rPr lang="en-US" sz="2400" b="1" dirty="0"/>
              <a:t> </a:t>
            </a:r>
            <a:r>
              <a:rPr lang="en-US" sz="2400" b="1" dirty="0" err="1"/>
              <a:t>solida</a:t>
            </a:r>
            <a:r>
              <a:rPr lang="en-US" sz="2400" b="1" dirty="0"/>
              <a:t> e </a:t>
            </a:r>
            <a:r>
              <a:rPr lang="en-US" sz="2400" b="1" dirty="0" err="1"/>
              <a:t>liquida</a:t>
            </a:r>
            <a:r>
              <a:rPr lang="en-US" sz="2400" b="1" dirty="0"/>
              <a:t> </a:t>
            </a:r>
            <a:r>
              <a:rPr lang="en-US" sz="2400" b="1" dirty="0" err="1"/>
              <a:t>ottenute</a:t>
            </a:r>
            <a:r>
              <a:rPr lang="en-US" sz="2400" b="1" dirty="0"/>
              <a:t> </a:t>
            </a:r>
            <a:r>
              <a:rPr lang="en-US" sz="2400" b="1" dirty="0" err="1"/>
              <a:t>dall’HTC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5939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Unif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13711</TotalTime>
  <Words>932</Words>
  <Application>Microsoft Office PowerPoint</Application>
  <PresentationFormat>Presentazione su schermo (4:3)</PresentationFormat>
  <Paragraphs>141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Leelawadee</vt:lpstr>
      <vt:lpstr>Roboto</vt:lpstr>
      <vt:lpstr>Times New Roman</vt:lpstr>
      <vt:lpstr>Wingdings</vt:lpstr>
      <vt:lpstr>Retrospettivo</vt:lpstr>
      <vt:lpstr>Unifi</vt:lpstr>
      <vt:lpstr>Presentazione standard di PowerPoint</vt:lpstr>
      <vt:lpstr>La produzione dei fanghi di depurazione</vt:lpstr>
      <vt:lpstr>Lo smaltimento dei fanghi di depurazione</vt:lpstr>
      <vt:lpstr>Percorsi di Circular Economy</vt:lpstr>
      <vt:lpstr>Il progetto SLUDGE 4.0</vt:lpstr>
      <vt:lpstr>La carbonizzazione idrotermica</vt:lpstr>
      <vt:lpstr>Presentazione standard di PowerPoint</vt:lpstr>
      <vt:lpstr>La carbonizzazione idrotermica</vt:lpstr>
      <vt:lpstr>Ripartizione solido-liquido</vt:lpstr>
      <vt:lpstr>Valorizzazione hydrochar</vt:lpstr>
      <vt:lpstr>Valorizzazione frazione liquida</vt:lpstr>
      <vt:lpstr>Valorizzazione frazione liquida</vt:lpstr>
      <vt:lpstr>La produzione dei fanghi di depurazione</vt:lpstr>
      <vt:lpstr>La produzione dei fanghi di depurazione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gianico</dc:creator>
  <cp:lastModifiedBy>riccardogori71@gmail.com</cp:lastModifiedBy>
  <cp:revision>216</cp:revision>
  <dcterms:created xsi:type="dcterms:W3CDTF">2018-03-26T13:30:28Z</dcterms:created>
  <dcterms:modified xsi:type="dcterms:W3CDTF">2018-11-07T09:03:18Z</dcterms:modified>
</cp:coreProperties>
</file>